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7" r:id="rId1"/>
  </p:sldMasterIdLst>
  <p:notesMasterIdLst>
    <p:notesMasterId r:id="rId13"/>
  </p:notesMasterIdLst>
  <p:sldIdLst>
    <p:sldId id="256" r:id="rId2"/>
    <p:sldId id="260" r:id="rId3"/>
    <p:sldId id="270" r:id="rId4"/>
    <p:sldId id="262" r:id="rId5"/>
    <p:sldId id="313" r:id="rId6"/>
    <p:sldId id="291" r:id="rId7"/>
    <p:sldId id="314" r:id="rId8"/>
    <p:sldId id="284" r:id="rId9"/>
    <p:sldId id="283" r:id="rId10"/>
    <p:sldId id="286" r:id="rId11"/>
    <p:sldId id="315" r:id="rId12"/>
  </p:sldIdLst>
  <p:sldSz cx="9144000" cy="5143500" type="screen16x9"/>
  <p:notesSz cx="6858000" cy="9144000"/>
  <p:embeddedFontLst>
    <p:embeddedFont>
      <p:font typeface="Exo" panose="020B060402020202020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64"/>
    <a:srgbClr val="F9EDD9"/>
    <a:srgbClr val="FD0BDA"/>
    <a:srgbClr val="CC12A9"/>
    <a:srgbClr val="FFECC5"/>
    <a:srgbClr val="808080"/>
    <a:srgbClr val="D42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4F0FF1-9BCB-4F77-A7EB-CB2CC291F9E9}">
  <a:tblStyle styleId="{5D4F0FF1-9BCB-4F77-A7EB-CB2CC291F9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d313864b4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d313864b4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313741446_0_1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d313741446_0_1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313741446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313741446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313741446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313741446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60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cd414b8fe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cd414b8fe2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313741446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313741446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89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3137414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3137414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d313864b49_1_2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d313864b49_1_2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4075" y="1119250"/>
            <a:ext cx="43710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1375" y="3695341"/>
            <a:ext cx="27564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61625" y="-120072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-617962" y="43267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8"/>
          <p:cNvGrpSpPr/>
          <p:nvPr/>
        </p:nvGrpSpPr>
        <p:grpSpPr>
          <a:xfrm rot="10800000">
            <a:off x="2574011" y="4162663"/>
            <a:ext cx="3995951" cy="564600"/>
            <a:chOff x="1524913" y="922950"/>
            <a:chExt cx="6094175" cy="564600"/>
          </a:xfrm>
        </p:grpSpPr>
        <p:cxnSp>
          <p:nvCxnSpPr>
            <p:cNvPr id="215" name="Google Shape;215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" name="Google Shape;217;p38"/>
          <p:cNvGrpSpPr/>
          <p:nvPr/>
        </p:nvGrpSpPr>
        <p:grpSpPr>
          <a:xfrm>
            <a:off x="2574011" y="762913"/>
            <a:ext cx="3995951" cy="564600"/>
            <a:chOff x="1524913" y="922950"/>
            <a:chExt cx="6094175" cy="564600"/>
          </a:xfrm>
        </p:grpSpPr>
        <p:cxnSp>
          <p:nvCxnSpPr>
            <p:cNvPr id="218" name="Google Shape;218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38"/>
          <p:cNvSpPr/>
          <p:nvPr/>
        </p:nvSpPr>
        <p:spPr>
          <a:xfrm>
            <a:off x="7988313" y="-1162501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2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/>
          <p:nvPr/>
        </p:nvSpPr>
        <p:spPr>
          <a:xfrm>
            <a:off x="576927" y="412524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9"/>
          <p:cNvSpPr/>
          <p:nvPr/>
        </p:nvSpPr>
        <p:spPr>
          <a:xfrm>
            <a:off x="6812003" y="-107485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39"/>
          <p:cNvCxnSpPr/>
          <p:nvPr/>
        </p:nvCxnSpPr>
        <p:spPr>
          <a:xfrm>
            <a:off x="2572500" y="4748213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9"/>
          <p:cNvCxnSpPr/>
          <p:nvPr/>
        </p:nvCxnSpPr>
        <p:spPr>
          <a:xfrm>
            <a:off x="2572500" y="374619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18398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3220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10800000">
            <a:off x="-962314" y="1220013"/>
            <a:ext cx="3995951" cy="564600"/>
            <a:chOff x="1524913" y="922950"/>
            <a:chExt cx="6094175" cy="564600"/>
          </a:xfrm>
        </p:grpSpPr>
        <p:cxnSp>
          <p:nvCxnSpPr>
            <p:cNvPr id="17" name="Google Shape;17;p3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3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/>
          </p:nvPr>
        </p:nvSpPr>
        <p:spPr>
          <a:xfrm>
            <a:off x="110117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3"/>
          </p:nvPr>
        </p:nvSpPr>
        <p:spPr>
          <a:xfrm>
            <a:off x="3578947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4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5"/>
          </p:nvPr>
        </p:nvSpPr>
        <p:spPr>
          <a:xfrm>
            <a:off x="110117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6"/>
          </p:nvPr>
        </p:nvSpPr>
        <p:spPr>
          <a:xfrm>
            <a:off x="1101175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7"/>
          </p:nvPr>
        </p:nvSpPr>
        <p:spPr>
          <a:xfrm>
            <a:off x="3578947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8"/>
          </p:nvPr>
        </p:nvSpPr>
        <p:spPr>
          <a:xfrm>
            <a:off x="3578948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9"/>
          </p:nvPr>
        </p:nvSpPr>
        <p:spPr>
          <a:xfrm>
            <a:off x="605672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14"/>
          </p:nvPr>
        </p:nvSpPr>
        <p:spPr>
          <a:xfrm>
            <a:off x="605672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5"/>
          </p:nvPr>
        </p:nvSpPr>
        <p:spPr>
          <a:xfrm>
            <a:off x="6056727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-1096898" y="3853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8428278" y="280016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4168250" y="2347450"/>
            <a:ext cx="3945300" cy="12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168250" y="1575350"/>
            <a:ext cx="394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1086925" y="-115667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6265625" y="45134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20000" y="1427700"/>
            <a:ext cx="565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720000" y="2214000"/>
            <a:ext cx="51630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6"/>
          <p:cNvCxnSpPr/>
          <p:nvPr/>
        </p:nvCxnSpPr>
        <p:spPr>
          <a:xfrm>
            <a:off x="2572500" y="4748213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1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2" r:id="rId5"/>
    <p:sldLayoutId id="2147483663" r:id="rId6"/>
    <p:sldLayoutId id="2147483664" r:id="rId7"/>
    <p:sldLayoutId id="2147483672" r:id="rId8"/>
    <p:sldLayoutId id="2147483673" r:id="rId9"/>
    <p:sldLayoutId id="2147483684" r:id="rId10"/>
    <p:sldLayoutId id="214748368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3" Type="http://schemas.openxmlformats.org/officeDocument/2006/relationships/image" Target="../media/image18.png"/><Relationship Id="rId21" Type="http://schemas.openxmlformats.org/officeDocument/2006/relationships/image" Target="../media/image56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3.png"/><Relationship Id="rId5" Type="http://schemas.openxmlformats.org/officeDocument/2006/relationships/image" Target="../media/image41.png"/><Relationship Id="rId15" Type="http://schemas.openxmlformats.org/officeDocument/2006/relationships/image" Target="../media/image1.png"/><Relationship Id="rId23" Type="http://schemas.openxmlformats.org/officeDocument/2006/relationships/image" Target="../media/image58.svg"/><Relationship Id="rId10" Type="http://schemas.openxmlformats.org/officeDocument/2006/relationships/image" Target="../media/image46.svg"/><Relationship Id="rId19" Type="http://schemas.openxmlformats.org/officeDocument/2006/relationships/image" Target="../media/image54.svg"/><Relationship Id="rId4" Type="http://schemas.openxmlformats.org/officeDocument/2006/relationships/image" Target="../media/image19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hyperlink" Target="mailto:enquiries@pcosrelief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3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openxmlformats.org/officeDocument/2006/relationships/image" Target="../media/image1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sv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3.svg"/><Relationship Id="rId9" Type="http://schemas.openxmlformats.org/officeDocument/2006/relationships/image" Target="../media/image1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DD9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/>
          <p:nvPr/>
        </p:nvSpPr>
        <p:spPr>
          <a:xfrm>
            <a:off x="8548675" y="3328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42"/>
          <p:cNvGrpSpPr/>
          <p:nvPr/>
        </p:nvGrpSpPr>
        <p:grpSpPr>
          <a:xfrm>
            <a:off x="781611" y="713513"/>
            <a:ext cx="3995951" cy="564600"/>
            <a:chOff x="1524913" y="922950"/>
            <a:chExt cx="6094175" cy="564600"/>
          </a:xfrm>
        </p:grpSpPr>
        <p:cxnSp>
          <p:nvCxnSpPr>
            <p:cNvPr id="242" name="Google Shape;242;p42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2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6008461-4B68-41C1-BD45-3FB84BDD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12" y="483049"/>
            <a:ext cx="2389034" cy="1316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DD7E9-5060-41AF-A445-39BA92F3D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4" y="0"/>
            <a:ext cx="771525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FD43D7-1CCB-B679-3223-C478FCBB9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562" y="320561"/>
            <a:ext cx="2578328" cy="1249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2"/>
          <p:cNvSpPr/>
          <p:nvPr/>
        </p:nvSpPr>
        <p:spPr>
          <a:xfrm>
            <a:off x="1111063" y="882840"/>
            <a:ext cx="555654" cy="5727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72"/>
          <p:cNvSpPr/>
          <p:nvPr/>
        </p:nvSpPr>
        <p:spPr>
          <a:xfrm>
            <a:off x="3277182" y="882840"/>
            <a:ext cx="555654" cy="5727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72"/>
          <p:cNvSpPr/>
          <p:nvPr/>
        </p:nvSpPr>
        <p:spPr>
          <a:xfrm>
            <a:off x="5576323" y="882840"/>
            <a:ext cx="555654" cy="5727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72"/>
          <p:cNvSpPr txBox="1">
            <a:spLocks noGrp="1"/>
          </p:cNvSpPr>
          <p:nvPr>
            <p:ph type="title"/>
          </p:nvPr>
        </p:nvSpPr>
        <p:spPr>
          <a:xfrm>
            <a:off x="720000" y="1530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C3664"/>
                </a:solidFill>
                <a:latin typeface="Exo" pitchFamily="2" charset="0"/>
              </a:rPr>
              <a:t>Achievements</a:t>
            </a:r>
            <a:endParaRPr sz="2400" dirty="0">
              <a:solidFill>
                <a:srgbClr val="1C3664"/>
              </a:solidFill>
              <a:latin typeface="Exo" pitchFamily="2" charset="0"/>
            </a:endParaRPr>
          </a:p>
        </p:txBody>
      </p:sp>
      <p:sp>
        <p:nvSpPr>
          <p:cNvPr id="789" name="Google Shape;789;p72"/>
          <p:cNvSpPr txBox="1"/>
          <p:nvPr/>
        </p:nvSpPr>
        <p:spPr>
          <a:xfrm>
            <a:off x="291253" y="1550487"/>
            <a:ext cx="2185086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Supporting over 2,000 females UK wide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791" name="Google Shape;791;p72"/>
          <p:cNvSpPr txBox="1"/>
          <p:nvPr/>
        </p:nvSpPr>
        <p:spPr>
          <a:xfrm>
            <a:off x="2596202" y="1553111"/>
            <a:ext cx="2040182" cy="22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NHS Inform Website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793" name="Google Shape;793;p72"/>
          <p:cNvSpPr txBox="1"/>
          <p:nvPr/>
        </p:nvSpPr>
        <p:spPr>
          <a:xfrm>
            <a:off x="4993609" y="1556849"/>
            <a:ext cx="181412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Scottish Parliament Event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34" name="Google Shape;784;p72">
            <a:extLst>
              <a:ext uri="{FF2B5EF4-FFF2-40B4-BE49-F238E27FC236}">
                <a16:creationId xmlns:a16="http://schemas.microsoft.com/office/drawing/2014/main" id="{9D8A8F54-6345-4306-A621-6567DD228987}"/>
              </a:ext>
            </a:extLst>
          </p:cNvPr>
          <p:cNvSpPr/>
          <p:nvPr/>
        </p:nvSpPr>
        <p:spPr>
          <a:xfrm>
            <a:off x="1535312" y="2232346"/>
            <a:ext cx="583564" cy="601467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785;p72">
            <a:extLst>
              <a:ext uri="{FF2B5EF4-FFF2-40B4-BE49-F238E27FC236}">
                <a16:creationId xmlns:a16="http://schemas.microsoft.com/office/drawing/2014/main" id="{B4B84E0B-F3B4-469A-A9B7-F6F2829D7C84}"/>
              </a:ext>
            </a:extLst>
          </p:cNvPr>
          <p:cNvSpPr/>
          <p:nvPr/>
        </p:nvSpPr>
        <p:spPr>
          <a:xfrm>
            <a:off x="4630674" y="2232346"/>
            <a:ext cx="583564" cy="601467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87;p72">
            <a:extLst>
              <a:ext uri="{FF2B5EF4-FFF2-40B4-BE49-F238E27FC236}">
                <a16:creationId xmlns:a16="http://schemas.microsoft.com/office/drawing/2014/main" id="{AFAB5B82-97C1-474B-A52C-3137333D61FA}"/>
              </a:ext>
            </a:extLst>
          </p:cNvPr>
          <p:cNvSpPr/>
          <p:nvPr/>
        </p:nvSpPr>
        <p:spPr>
          <a:xfrm>
            <a:off x="7548573" y="2232346"/>
            <a:ext cx="583564" cy="601467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89;p72">
            <a:extLst>
              <a:ext uri="{FF2B5EF4-FFF2-40B4-BE49-F238E27FC236}">
                <a16:creationId xmlns:a16="http://schemas.microsoft.com/office/drawing/2014/main" id="{76272270-47C3-4DFB-8117-1529EE96400F}"/>
              </a:ext>
            </a:extLst>
          </p:cNvPr>
          <p:cNvSpPr txBox="1"/>
          <p:nvPr/>
        </p:nvSpPr>
        <p:spPr>
          <a:xfrm>
            <a:off x="335905" y="2956361"/>
            <a:ext cx="3041616" cy="54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PCOS Relief supports the Women Health Plan Scotland - advisory for PCOS patients.</a:t>
            </a:r>
          </a:p>
        </p:txBody>
      </p:sp>
      <p:sp>
        <p:nvSpPr>
          <p:cNvPr id="38" name="Google Shape;791;p72">
            <a:extLst>
              <a:ext uri="{FF2B5EF4-FFF2-40B4-BE49-F238E27FC236}">
                <a16:creationId xmlns:a16="http://schemas.microsoft.com/office/drawing/2014/main" id="{2877221F-062A-4B96-96D2-FCDB94DCA90C}"/>
              </a:ext>
            </a:extLst>
          </p:cNvPr>
          <p:cNvSpPr txBox="1"/>
          <p:nvPr/>
        </p:nvSpPr>
        <p:spPr>
          <a:xfrm>
            <a:off x="3898545" y="2930653"/>
            <a:ext cx="2185085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International Women Day - </a:t>
            </a:r>
            <a:r>
              <a:rPr lang="en-US" sz="1200" dirty="0" err="1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Kiehls</a:t>
            </a: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 Events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39" name="Google Shape;793;p72">
            <a:extLst>
              <a:ext uri="{FF2B5EF4-FFF2-40B4-BE49-F238E27FC236}">
                <a16:creationId xmlns:a16="http://schemas.microsoft.com/office/drawing/2014/main" id="{14EBE3E8-2A40-44D4-ADE2-E9E6FDEC6D16}"/>
              </a:ext>
            </a:extLst>
          </p:cNvPr>
          <p:cNvSpPr txBox="1"/>
          <p:nvPr/>
        </p:nvSpPr>
        <p:spPr>
          <a:xfrm>
            <a:off x="6892957" y="2930653"/>
            <a:ext cx="1985285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Secured founding for in-person workshops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429A6B6-96ED-4855-8118-EEF0066A6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6097" y="1045695"/>
            <a:ext cx="249798" cy="24979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D55DCA-865F-4D2F-95BF-FC54C9D69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8371" y="2315460"/>
            <a:ext cx="416714" cy="41671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877AE1-2E59-40D9-9377-CFCE51EF0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2215" y="1046514"/>
            <a:ext cx="249798" cy="2497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713EDAB-C923-4275-9436-7874BEB4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14041" y="2405067"/>
            <a:ext cx="262346" cy="2623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7BB58FC-0DE7-4639-BD8E-69990E2179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6143" y="2418046"/>
            <a:ext cx="262346" cy="26234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DA2AB7-5C80-4C19-BED4-45B912CE14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31357" y="1046514"/>
            <a:ext cx="249798" cy="2497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C0DF82-B270-4792-9356-9DF410425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0745" y="133221"/>
            <a:ext cx="814269" cy="448662"/>
          </a:xfrm>
          <a:prstGeom prst="rect">
            <a:avLst/>
          </a:prstGeom>
        </p:spPr>
      </p:pic>
      <p:sp>
        <p:nvSpPr>
          <p:cNvPr id="24" name="Google Shape;784;p72">
            <a:extLst>
              <a:ext uri="{FF2B5EF4-FFF2-40B4-BE49-F238E27FC236}">
                <a16:creationId xmlns:a16="http://schemas.microsoft.com/office/drawing/2014/main" id="{EBFCA16C-AAB1-4C04-A27C-3791B44CAD10}"/>
              </a:ext>
            </a:extLst>
          </p:cNvPr>
          <p:cNvSpPr/>
          <p:nvPr/>
        </p:nvSpPr>
        <p:spPr>
          <a:xfrm>
            <a:off x="1542400" y="3687613"/>
            <a:ext cx="583564" cy="601467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89;p72">
            <a:extLst>
              <a:ext uri="{FF2B5EF4-FFF2-40B4-BE49-F238E27FC236}">
                <a16:creationId xmlns:a16="http://schemas.microsoft.com/office/drawing/2014/main" id="{0D9F837D-1E42-4044-B2DB-8F58CCCCCD60}"/>
              </a:ext>
            </a:extLst>
          </p:cNvPr>
          <p:cNvSpPr txBox="1"/>
          <p:nvPr/>
        </p:nvSpPr>
        <p:spPr>
          <a:xfrm>
            <a:off x="76825" y="4518531"/>
            <a:ext cx="3300696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UAE Fertility clinic, that supports our members with fertility treatment – over 80% success rate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31" name="Google Shape;791;p72">
            <a:extLst>
              <a:ext uri="{FF2B5EF4-FFF2-40B4-BE49-F238E27FC236}">
                <a16:creationId xmlns:a16="http://schemas.microsoft.com/office/drawing/2014/main" id="{CB9A0EB5-169A-45D8-9E4C-230F66D8E1D6}"/>
              </a:ext>
            </a:extLst>
          </p:cNvPr>
          <p:cNvSpPr txBox="1"/>
          <p:nvPr/>
        </p:nvSpPr>
        <p:spPr>
          <a:xfrm>
            <a:off x="3865593" y="4446836"/>
            <a:ext cx="2185085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Working with the Scottish Government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32" name="Google Shape;793;p72">
            <a:extLst>
              <a:ext uri="{FF2B5EF4-FFF2-40B4-BE49-F238E27FC236}">
                <a16:creationId xmlns:a16="http://schemas.microsoft.com/office/drawing/2014/main" id="{0A510AE8-B792-4C6C-809D-ED02F050557C}"/>
              </a:ext>
            </a:extLst>
          </p:cNvPr>
          <p:cNvSpPr txBox="1"/>
          <p:nvPr/>
        </p:nvSpPr>
        <p:spPr>
          <a:xfrm>
            <a:off x="6863741" y="1575803"/>
            <a:ext cx="188899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Creating a PCOS policy for workforces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1522B6-DB19-458E-955C-94A75A5A02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62256" y="3816786"/>
            <a:ext cx="343120" cy="3431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892238C-8E83-4156-A11E-FF458B9F8E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48278" y="3812434"/>
            <a:ext cx="347472" cy="3474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E14EA79-E9E5-496F-8E15-C7A6467FF6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28915" y="1006903"/>
            <a:ext cx="347472" cy="347472"/>
          </a:xfrm>
          <a:prstGeom prst="rect">
            <a:avLst/>
          </a:prstGeom>
        </p:spPr>
      </p:pic>
      <p:sp>
        <p:nvSpPr>
          <p:cNvPr id="33" name="Google Shape;787;p72">
            <a:extLst>
              <a:ext uri="{FF2B5EF4-FFF2-40B4-BE49-F238E27FC236}">
                <a16:creationId xmlns:a16="http://schemas.microsoft.com/office/drawing/2014/main" id="{625BD570-62F6-41F6-B5BD-DECE7456050B}"/>
              </a:ext>
            </a:extLst>
          </p:cNvPr>
          <p:cNvSpPr/>
          <p:nvPr/>
        </p:nvSpPr>
        <p:spPr>
          <a:xfrm>
            <a:off x="7501952" y="886851"/>
            <a:ext cx="555654" cy="5727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85;p72">
            <a:extLst>
              <a:ext uri="{FF2B5EF4-FFF2-40B4-BE49-F238E27FC236}">
                <a16:creationId xmlns:a16="http://schemas.microsoft.com/office/drawing/2014/main" id="{96BDE441-74D0-4469-A075-98F6D1870FAD}"/>
              </a:ext>
            </a:extLst>
          </p:cNvPr>
          <p:cNvSpPr/>
          <p:nvPr/>
        </p:nvSpPr>
        <p:spPr>
          <a:xfrm>
            <a:off x="4644187" y="3692732"/>
            <a:ext cx="555654" cy="5727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84;p72">
            <a:extLst>
              <a:ext uri="{FF2B5EF4-FFF2-40B4-BE49-F238E27FC236}">
                <a16:creationId xmlns:a16="http://schemas.microsoft.com/office/drawing/2014/main" id="{141FDDD9-411F-432D-9DA6-8A26CB1D525D}"/>
              </a:ext>
            </a:extLst>
          </p:cNvPr>
          <p:cNvSpPr/>
          <p:nvPr/>
        </p:nvSpPr>
        <p:spPr>
          <a:xfrm>
            <a:off x="7548573" y="3697337"/>
            <a:ext cx="583564" cy="601467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89;p72">
            <a:extLst>
              <a:ext uri="{FF2B5EF4-FFF2-40B4-BE49-F238E27FC236}">
                <a16:creationId xmlns:a16="http://schemas.microsoft.com/office/drawing/2014/main" id="{6265892D-0076-4FCE-8FC9-EB84ACDA3ED9}"/>
              </a:ext>
            </a:extLst>
          </p:cNvPr>
          <p:cNvSpPr txBox="1"/>
          <p:nvPr/>
        </p:nvSpPr>
        <p:spPr>
          <a:xfrm>
            <a:off x="6690322" y="4446835"/>
            <a:ext cx="2240434" cy="55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Education workshops in India and provides Women Hygiene products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85388EE-24D9-4332-B33F-16CBC629B8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77975" y="3831148"/>
            <a:ext cx="333852" cy="333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A8A41E-23F1-0305-7ADC-C46B79A4E4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2137" y="96506"/>
            <a:ext cx="898961" cy="435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0;p75">
            <a:extLst>
              <a:ext uri="{FF2B5EF4-FFF2-40B4-BE49-F238E27FC236}">
                <a16:creationId xmlns:a16="http://schemas.microsoft.com/office/drawing/2014/main" id="{F5B3A4E4-C76E-491D-B495-5C1693D1D0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3635" y="2249022"/>
            <a:ext cx="4016621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dirty="0">
                <a:latin typeface="Poppins" panose="00000500000000000000" pitchFamily="2" charset="0"/>
                <a:cs typeface="Poppins" panose="00000500000000000000" pitchFamily="2" charset="0"/>
              </a:rPr>
              <a:t>Do you have any questions?</a:t>
            </a:r>
            <a:endParaRPr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dirty="0">
                <a:uFill>
                  <a:noFill/>
                </a:u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Enquiries@pcosrelief.org</a:t>
            </a:r>
            <a:r>
              <a:rPr lang="en" sz="1400" dirty="0">
                <a:uFill>
                  <a:noFill/>
                </a:u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" sz="1400" dirty="0">
                <a:latin typeface="Poppins" panose="00000500000000000000" pitchFamily="2" charset="0"/>
                <a:cs typeface="Poppins" panose="00000500000000000000" pitchFamily="2" charset="0"/>
              </a:rPr>
              <a:t>| 0845 862 3257 www.pcosrelief.org</a:t>
            </a:r>
            <a:endParaRPr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Google Shape;851;p75">
            <a:extLst>
              <a:ext uri="{FF2B5EF4-FFF2-40B4-BE49-F238E27FC236}">
                <a16:creationId xmlns:a16="http://schemas.microsoft.com/office/drawing/2014/main" id="{2FE803B8-4D5B-4AC1-B272-BE04E9AD3780}"/>
              </a:ext>
            </a:extLst>
          </p:cNvPr>
          <p:cNvSpPr txBox="1">
            <a:spLocks/>
          </p:cNvSpPr>
          <p:nvPr/>
        </p:nvSpPr>
        <p:spPr>
          <a:xfrm>
            <a:off x="1797696" y="1206359"/>
            <a:ext cx="55485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4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ata"/>
              <a:buNone/>
              <a:defRPr sz="52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4400">
                <a:solidFill>
                  <a:srgbClr val="1C3664"/>
                </a:solidFill>
                <a:latin typeface="Exo" pitchFamily="2" charset="0"/>
              </a:rPr>
              <a:t>Thanks</a:t>
            </a:r>
            <a:endParaRPr lang="en-US" sz="4400" dirty="0">
              <a:solidFill>
                <a:srgbClr val="1C3664"/>
              </a:solidFill>
              <a:latin typeface="Exo" pitchFamily="2" charset="0"/>
            </a:endParaRPr>
          </a:p>
        </p:txBody>
      </p:sp>
      <p:cxnSp>
        <p:nvCxnSpPr>
          <p:cNvPr id="6" name="Google Shape;871;p75">
            <a:extLst>
              <a:ext uri="{FF2B5EF4-FFF2-40B4-BE49-F238E27FC236}">
                <a16:creationId xmlns:a16="http://schemas.microsoft.com/office/drawing/2014/main" id="{284E3BFB-A45B-4C97-AF07-A675C2F30E58}"/>
              </a:ext>
            </a:extLst>
          </p:cNvPr>
          <p:cNvCxnSpPr/>
          <p:nvPr/>
        </p:nvCxnSpPr>
        <p:spPr>
          <a:xfrm>
            <a:off x="2766313" y="2171040"/>
            <a:ext cx="36114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oogle Shape;872;p75">
            <a:extLst>
              <a:ext uri="{FF2B5EF4-FFF2-40B4-BE49-F238E27FC236}">
                <a16:creationId xmlns:a16="http://schemas.microsoft.com/office/drawing/2014/main" id="{71BBCB0D-6F5A-4317-BC8B-B8436A4278BC}"/>
              </a:ext>
            </a:extLst>
          </p:cNvPr>
          <p:cNvGrpSpPr/>
          <p:nvPr/>
        </p:nvGrpSpPr>
        <p:grpSpPr>
          <a:xfrm>
            <a:off x="2766152" y="754695"/>
            <a:ext cx="3610799" cy="510229"/>
            <a:chOff x="1524913" y="922950"/>
            <a:chExt cx="6094175" cy="564600"/>
          </a:xfrm>
        </p:grpSpPr>
        <p:cxnSp>
          <p:nvCxnSpPr>
            <p:cNvPr id="8" name="Google Shape;873;p75">
              <a:extLst>
                <a:ext uri="{FF2B5EF4-FFF2-40B4-BE49-F238E27FC236}">
                  <a16:creationId xmlns:a16="http://schemas.microsoft.com/office/drawing/2014/main" id="{1C12988D-A84A-4A88-8654-F88B8225D2D9}"/>
                </a:ext>
              </a:extLst>
            </p:cNvPr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874;p75">
              <a:extLst>
                <a:ext uri="{FF2B5EF4-FFF2-40B4-BE49-F238E27FC236}">
                  <a16:creationId xmlns:a16="http://schemas.microsoft.com/office/drawing/2014/main" id="{99526395-C12A-44EF-A36A-03643ABC695E}"/>
                </a:ext>
              </a:extLst>
            </p:cNvPr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123D9EE-0618-49D6-B826-E945EE34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31" y="3338219"/>
            <a:ext cx="561148" cy="561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384CEC-F58B-49FB-A20D-CF0183845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559" y="3341583"/>
            <a:ext cx="557784" cy="557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C5E68-84D3-456B-9A5C-01D54491E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823" y="3348496"/>
            <a:ext cx="557784" cy="557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618BE4-F33E-4C9A-8B91-E54F49410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087" y="3341583"/>
            <a:ext cx="557784" cy="557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03B7C8-A6BD-4E2E-8E8C-EB7CB74AF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351" y="3353068"/>
            <a:ext cx="548640" cy="548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2943CF-139F-4C2F-A424-B4A77B84C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006" y="4244576"/>
            <a:ext cx="814269" cy="4486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DFEBC-8487-490E-8EF3-C5CBB3DA7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258903" cy="5143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48B47A-628D-4E7D-A188-4DFCA5404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111" y="0"/>
            <a:ext cx="2198412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39579D-9AAB-1986-2A81-D708D041B7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5192" y="4244576"/>
            <a:ext cx="898961" cy="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0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>
            <a:spLocks noGrp="1"/>
          </p:cNvSpPr>
          <p:nvPr>
            <p:ph type="title"/>
          </p:nvPr>
        </p:nvSpPr>
        <p:spPr>
          <a:xfrm>
            <a:off x="463259" y="357858"/>
            <a:ext cx="3739200" cy="713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1C3664"/>
                </a:solidFill>
                <a:latin typeface="Exo" pitchFamily="2" charset="0"/>
              </a:rPr>
              <a:t>Who am I?</a:t>
            </a:r>
          </a:p>
        </p:txBody>
      </p:sp>
      <p:sp>
        <p:nvSpPr>
          <p:cNvPr id="286" name="Google Shape;286;p46"/>
          <p:cNvSpPr txBox="1">
            <a:spLocks noGrp="1"/>
          </p:cNvSpPr>
          <p:nvPr>
            <p:ph type="subTitle" idx="1"/>
          </p:nvPr>
        </p:nvSpPr>
        <p:spPr>
          <a:xfrm>
            <a:off x="506725" y="1311269"/>
            <a:ext cx="3220500" cy="364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D42F7E"/>
                </a:solidFill>
              </a:rPr>
              <a:t>Chand Kaur</a:t>
            </a:r>
            <a:endParaRPr sz="2000" b="1" dirty="0">
              <a:solidFill>
                <a:srgbClr val="D42F7E"/>
              </a:solidFill>
            </a:endParaRPr>
          </a:p>
        </p:txBody>
      </p:sp>
      <p:sp>
        <p:nvSpPr>
          <p:cNvPr id="287" name="Google Shape;287;p46"/>
          <p:cNvSpPr/>
          <p:nvPr/>
        </p:nvSpPr>
        <p:spPr>
          <a:xfrm>
            <a:off x="8042675" y="2442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46"/>
          <p:cNvCxnSpPr/>
          <p:nvPr/>
        </p:nvCxnSpPr>
        <p:spPr>
          <a:xfrm>
            <a:off x="628599" y="3688782"/>
            <a:ext cx="21375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286;p46">
            <a:extLst>
              <a:ext uri="{FF2B5EF4-FFF2-40B4-BE49-F238E27FC236}">
                <a16:creationId xmlns:a16="http://schemas.microsoft.com/office/drawing/2014/main" id="{1D1E752A-7FA4-4FB5-B3D5-0A668C23A30D}"/>
              </a:ext>
            </a:extLst>
          </p:cNvPr>
          <p:cNvSpPr txBox="1">
            <a:spLocks/>
          </p:cNvSpPr>
          <p:nvPr/>
        </p:nvSpPr>
        <p:spPr>
          <a:xfrm>
            <a:off x="506725" y="1680530"/>
            <a:ext cx="3343751" cy="53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6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b="0" i="0" u="none" strike="noStrike" dirty="0">
                <a:solidFill>
                  <a:srgbClr val="1C366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Chief Executive of PCOS Relief, and Founder of </a:t>
            </a:r>
            <a:r>
              <a:rPr lang="en-US" i="0" u="none" strike="noStrike" dirty="0">
                <a:solidFill>
                  <a:srgbClr val="1C366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PCOS Relief. </a:t>
            </a:r>
            <a:endParaRPr lang="en-US" b="1" dirty="0">
              <a:solidFill>
                <a:srgbClr val="1C36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Google Shape;286;p46">
            <a:extLst>
              <a:ext uri="{FF2B5EF4-FFF2-40B4-BE49-F238E27FC236}">
                <a16:creationId xmlns:a16="http://schemas.microsoft.com/office/drawing/2014/main" id="{7DDAD41E-E52C-4B7C-9249-6BF29C48A6D6}"/>
              </a:ext>
            </a:extLst>
          </p:cNvPr>
          <p:cNvSpPr txBox="1">
            <a:spLocks/>
          </p:cNvSpPr>
          <p:nvPr/>
        </p:nvSpPr>
        <p:spPr>
          <a:xfrm>
            <a:off x="506725" y="2411229"/>
            <a:ext cx="3343751" cy="54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6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200" b="0" i="0" u="none" strike="noStrike" dirty="0">
                <a:solidFill>
                  <a:schemeClr val="accent1">
                    <a:lumMod val="2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Involved in the Healthcare Sector, both NHS as well as the Private Health and Social Care Sector. </a:t>
            </a:r>
            <a:endParaRPr lang="en-US" sz="1200" b="1" dirty="0">
              <a:solidFill>
                <a:schemeClr val="accent1">
                  <a:lumMod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Google Shape;286;p46">
            <a:extLst>
              <a:ext uri="{FF2B5EF4-FFF2-40B4-BE49-F238E27FC236}">
                <a16:creationId xmlns:a16="http://schemas.microsoft.com/office/drawing/2014/main" id="{767E1FE0-75B6-450E-8CF6-2F7B81367989}"/>
              </a:ext>
            </a:extLst>
          </p:cNvPr>
          <p:cNvSpPr txBox="1">
            <a:spLocks/>
          </p:cNvSpPr>
          <p:nvPr/>
        </p:nvSpPr>
        <p:spPr>
          <a:xfrm>
            <a:off x="506724" y="3088738"/>
            <a:ext cx="3343751" cy="42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6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200" b="0" i="0" u="none" strike="noStrike" dirty="0">
                <a:solidFill>
                  <a:schemeClr val="accent1">
                    <a:lumMod val="2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On the advisory board for the Women Health Plan in Scotland. </a:t>
            </a:r>
            <a:endParaRPr lang="en-US" sz="1200" b="1" dirty="0">
              <a:solidFill>
                <a:schemeClr val="accent1">
                  <a:lumMod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Google Shape;286;p46">
            <a:extLst>
              <a:ext uri="{FF2B5EF4-FFF2-40B4-BE49-F238E27FC236}">
                <a16:creationId xmlns:a16="http://schemas.microsoft.com/office/drawing/2014/main" id="{8DDDB336-38B2-4136-93EF-89242C838709}"/>
              </a:ext>
            </a:extLst>
          </p:cNvPr>
          <p:cNvSpPr txBox="1">
            <a:spLocks/>
          </p:cNvSpPr>
          <p:nvPr/>
        </p:nvSpPr>
        <p:spPr>
          <a:xfrm>
            <a:off x="824998" y="3841983"/>
            <a:ext cx="3343751" cy="28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6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200" b="0" i="0" u="none" strike="noStrike" dirty="0">
                <a:solidFill>
                  <a:schemeClr val="accent1">
                    <a:lumMod val="2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Enquiries@pcosrelief.org </a:t>
            </a:r>
            <a:endParaRPr lang="en-US" sz="1200" b="1" dirty="0">
              <a:solidFill>
                <a:schemeClr val="accent1">
                  <a:lumMod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Google Shape;286;p46">
            <a:extLst>
              <a:ext uri="{FF2B5EF4-FFF2-40B4-BE49-F238E27FC236}">
                <a16:creationId xmlns:a16="http://schemas.microsoft.com/office/drawing/2014/main" id="{69D32E43-1954-4BF7-8DFF-1FF592662A35}"/>
              </a:ext>
            </a:extLst>
          </p:cNvPr>
          <p:cNvSpPr txBox="1">
            <a:spLocks/>
          </p:cNvSpPr>
          <p:nvPr/>
        </p:nvSpPr>
        <p:spPr>
          <a:xfrm>
            <a:off x="824998" y="4221009"/>
            <a:ext cx="3343751" cy="28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6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200" i="0" u="none" strike="noStrike" dirty="0">
                <a:solidFill>
                  <a:schemeClr val="accent1">
                    <a:lumMod val="2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0845 862 3257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0C6E3A-A972-448F-905E-897F057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599" y="3928645"/>
            <a:ext cx="196399" cy="1963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55BC0A1-510B-4CB1-B87D-3C4B250BC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816" y="4300272"/>
            <a:ext cx="165299" cy="16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E2E50-F063-4263-B54A-B5A15655E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754" y="1151489"/>
            <a:ext cx="3064385" cy="3064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A3570-54D2-4164-BC97-8FD6CB122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095" y="141545"/>
            <a:ext cx="814269" cy="448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7DB08C-5299-7D7B-E84B-69C72782B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1260" y="140083"/>
            <a:ext cx="898961" cy="435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title"/>
          </p:nvPr>
        </p:nvSpPr>
        <p:spPr>
          <a:xfrm>
            <a:off x="514260" y="631953"/>
            <a:ext cx="565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C3664"/>
                </a:solidFill>
                <a:latin typeface="Exo" pitchFamily="2" charset="0"/>
              </a:rPr>
              <a:t>PCOS Relief</a:t>
            </a:r>
            <a:endParaRPr sz="2400" dirty="0">
              <a:solidFill>
                <a:srgbClr val="1C3664"/>
              </a:solidFill>
              <a:latin typeface="Exo" pitchFamily="2" charset="0"/>
            </a:endParaRPr>
          </a:p>
        </p:txBody>
      </p:sp>
      <p:sp>
        <p:nvSpPr>
          <p:cNvPr id="389" name="Google Shape;389;p56"/>
          <p:cNvSpPr txBox="1">
            <a:spLocks noGrp="1"/>
          </p:cNvSpPr>
          <p:nvPr>
            <p:ph type="body" idx="1"/>
          </p:nvPr>
        </p:nvSpPr>
        <p:spPr>
          <a:xfrm>
            <a:off x="514260" y="1417320"/>
            <a:ext cx="4644480" cy="3200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Charity </a:t>
            </a:r>
            <a:r>
              <a:rPr lang="en-US" dirty="0" err="1"/>
              <a:t>organisation</a:t>
            </a:r>
            <a:r>
              <a:rPr lang="en-US" dirty="0"/>
              <a:t> (SC051494) that supports females who have been diagnosed with PCOS, currently supporting over 2,000 females UK-wide.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When establishing PCOS Relief, I knew I wanted to establish a charity that was able to do the following: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Advancement of Education: </a:t>
            </a: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Advancement of Health </a:t>
            </a: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Promoting Ethnic Minority females diagnosed with this condition.</a:t>
            </a:r>
            <a:endParaRPr dirty="0"/>
          </a:p>
        </p:txBody>
      </p:sp>
      <p:sp>
        <p:nvSpPr>
          <p:cNvPr id="390" name="Google Shape;390;p56"/>
          <p:cNvSpPr/>
          <p:nvPr/>
        </p:nvSpPr>
        <p:spPr>
          <a:xfrm>
            <a:off x="5214050" y="4473924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1" name="Google Shape;391;p56"/>
          <p:cNvCxnSpPr/>
          <p:nvPr/>
        </p:nvCxnSpPr>
        <p:spPr>
          <a:xfrm>
            <a:off x="618735" y="1204653"/>
            <a:ext cx="25239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109C214-7C21-4FB2-B132-0EC90FDC0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89" y="1204653"/>
            <a:ext cx="2917247" cy="1607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7F93E-F344-F5B6-EA6A-30A4D4579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48" y="3017519"/>
            <a:ext cx="2578328" cy="1249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subTitle" idx="1"/>
          </p:nvPr>
        </p:nvSpPr>
        <p:spPr>
          <a:xfrm>
            <a:off x="509654" y="1127759"/>
            <a:ext cx="4665446" cy="3646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Polycystic ovary Syndrome is a hormonal reproductive disorder, that affects how a female’s ovaries function.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condition has an unknown cause and no cure, some say, it could be genetic or environmentally proven but no research to confirm this.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PCOS affects 1 in 10 females in the UK and 1 in 5 females, within Ethnic Minority Communities.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Insulin resistance is present in up to 80% of individuals with PCOS.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levels of Inflammation is another feature of PCOS.</a:t>
            </a:r>
            <a:endParaRPr sz="1300" dirty="0">
              <a:solidFill>
                <a:srgbClr val="1C36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437525" y="369191"/>
            <a:ext cx="60211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C3664"/>
                </a:solidFill>
                <a:latin typeface="Exo" pitchFamily="2" charset="0"/>
              </a:rPr>
              <a:t>What is Polycystic Ovary Syndrome? </a:t>
            </a:r>
          </a:p>
        </p:txBody>
      </p:sp>
      <p:cxnSp>
        <p:nvCxnSpPr>
          <p:cNvPr id="302" name="Google Shape;302;p48"/>
          <p:cNvCxnSpPr/>
          <p:nvPr/>
        </p:nvCxnSpPr>
        <p:spPr>
          <a:xfrm>
            <a:off x="601094" y="954142"/>
            <a:ext cx="25239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BC107DC-3007-4403-9C3F-A648A0B7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964" y="1264920"/>
            <a:ext cx="3546724" cy="3878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CA7B7-D3B9-4C33-871A-DDE9BB8F3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46" y="141545"/>
            <a:ext cx="814269" cy="448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7C425E-D080-5BD1-8726-1370BC9E7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505" y="148101"/>
            <a:ext cx="898961" cy="4355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subTitle" idx="1"/>
          </p:nvPr>
        </p:nvSpPr>
        <p:spPr>
          <a:xfrm>
            <a:off x="494414" y="923661"/>
            <a:ext cx="4778626" cy="396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Acne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excess body hair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Weight gain – especially tummy area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Male pattern hair loss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Missed or irregular periods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Fertility issues due to irregular periods or no periods.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Menstrual cycles may be infrequent, irregular, or absent.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Elevated Androgens: Increased levels of male hormones can lead to acne, excess facial/body hair, and hair thinning.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Ovarian Cysts: Small fluid-filled sacs may develop on the ovaries.</a:t>
            </a:r>
          </a:p>
        </p:txBody>
      </p:sp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437525" y="254891"/>
            <a:ext cx="60211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dirty="0">
                <a:solidFill>
                  <a:srgbClr val="1C3664"/>
                </a:solidFill>
                <a:effectLst/>
                <a:latin typeface="Exo" pitchFamily="2" charset="0"/>
                <a:cs typeface="Poppins" panose="00000500000000000000" pitchFamily="2" charset="0"/>
              </a:rPr>
              <a:t>Due to the combination of these factors, symptoms include:</a:t>
            </a:r>
          </a:p>
        </p:txBody>
      </p:sp>
      <p:cxnSp>
        <p:nvCxnSpPr>
          <p:cNvPr id="302" name="Google Shape;302;p48"/>
          <p:cNvCxnSpPr/>
          <p:nvPr/>
        </p:nvCxnSpPr>
        <p:spPr>
          <a:xfrm>
            <a:off x="601094" y="923662"/>
            <a:ext cx="25239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2634C5E-1184-4647-AA50-1F0385836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96" y="1402080"/>
            <a:ext cx="3860303" cy="3741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9A6F9-2BBB-4C01-8285-0C23D6E5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847" y="141545"/>
            <a:ext cx="814269" cy="448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F76F51-77E0-08B5-7272-1DD988C08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825" y="141545"/>
            <a:ext cx="898961" cy="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7"/>
          <p:cNvSpPr txBox="1">
            <a:spLocks noGrp="1"/>
          </p:cNvSpPr>
          <p:nvPr>
            <p:ph type="title"/>
          </p:nvPr>
        </p:nvSpPr>
        <p:spPr>
          <a:xfrm>
            <a:off x="374560" y="349638"/>
            <a:ext cx="7704000" cy="445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C3664"/>
                </a:solidFill>
                <a:latin typeface="Exo" pitchFamily="2" charset="0"/>
              </a:rPr>
              <a:t>What is Insulin Resistance</a:t>
            </a:r>
          </a:p>
        </p:txBody>
      </p:sp>
      <p:sp>
        <p:nvSpPr>
          <p:cNvPr id="7" name="Google Shape;300;p48">
            <a:extLst>
              <a:ext uri="{FF2B5EF4-FFF2-40B4-BE49-F238E27FC236}">
                <a16:creationId xmlns:a16="http://schemas.microsoft.com/office/drawing/2014/main" id="{649EEF24-1835-44DE-A12A-FA7642640E90}"/>
              </a:ext>
            </a:extLst>
          </p:cNvPr>
          <p:cNvSpPr txBox="1">
            <a:spLocks/>
          </p:cNvSpPr>
          <p:nvPr/>
        </p:nvSpPr>
        <p:spPr>
          <a:xfrm>
            <a:off x="496954" y="772751"/>
            <a:ext cx="6216266" cy="2572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estimated 80% of women with PCOS have insulin resistance.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Insulin’s Job: Insulin is like a key that helps cells use sugar (glucose) for energy.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Resistance Develops: Body cells become stubborn, don't respond well to insulin's key.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Sugar Buildup: Sugar stays in blood, causing high blood sugar levels.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 Impact: Risk of diabetes rises; body works harder to make more insulin.</a:t>
            </a:r>
          </a:p>
        </p:txBody>
      </p:sp>
      <p:sp>
        <p:nvSpPr>
          <p:cNvPr id="50" name="Google Shape;889;p77">
            <a:extLst>
              <a:ext uri="{FF2B5EF4-FFF2-40B4-BE49-F238E27FC236}">
                <a16:creationId xmlns:a16="http://schemas.microsoft.com/office/drawing/2014/main" id="{193F1D78-083A-4E30-A49B-8A6E05F41084}"/>
              </a:ext>
            </a:extLst>
          </p:cNvPr>
          <p:cNvSpPr txBox="1">
            <a:spLocks/>
          </p:cNvSpPr>
          <p:nvPr/>
        </p:nvSpPr>
        <p:spPr>
          <a:xfrm>
            <a:off x="374560" y="3527733"/>
            <a:ext cx="7704000" cy="26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algn="l"/>
            <a:r>
              <a:rPr lang="en-US" sz="2000" dirty="0">
                <a:solidFill>
                  <a:srgbClr val="1C3664"/>
                </a:solidFill>
                <a:latin typeface="Exo" pitchFamily="2" charset="0"/>
              </a:rPr>
              <a:t>How does this cause PCOS?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274F83-CAB6-421B-B240-764F0FA9786C}"/>
              </a:ext>
            </a:extLst>
          </p:cNvPr>
          <p:cNvSpPr txBox="1"/>
          <p:nvPr/>
        </p:nvSpPr>
        <p:spPr>
          <a:xfrm>
            <a:off x="402331" y="3893483"/>
            <a:ext cx="1569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Insulin resistance</a:t>
            </a:r>
          </a:p>
        </p:txBody>
      </p:sp>
      <p:grpSp>
        <p:nvGrpSpPr>
          <p:cNvPr id="52" name="Google Shape;1038;p82">
            <a:extLst>
              <a:ext uri="{FF2B5EF4-FFF2-40B4-BE49-F238E27FC236}">
                <a16:creationId xmlns:a16="http://schemas.microsoft.com/office/drawing/2014/main" id="{FE7C2847-4100-4AF3-AF0C-8B2A32BA03F5}"/>
              </a:ext>
            </a:extLst>
          </p:cNvPr>
          <p:cNvGrpSpPr/>
          <p:nvPr/>
        </p:nvGrpSpPr>
        <p:grpSpPr>
          <a:xfrm>
            <a:off x="1862608" y="3972291"/>
            <a:ext cx="242054" cy="119385"/>
            <a:chOff x="4920150" y="1977875"/>
            <a:chExt cx="68525" cy="33800"/>
          </a:xfrm>
          <a:solidFill>
            <a:srgbClr val="FD0BDA"/>
          </a:solidFill>
        </p:grpSpPr>
        <p:sp>
          <p:nvSpPr>
            <p:cNvPr id="53" name="Google Shape;1039;p82">
              <a:extLst>
                <a:ext uri="{FF2B5EF4-FFF2-40B4-BE49-F238E27FC236}">
                  <a16:creationId xmlns:a16="http://schemas.microsoft.com/office/drawing/2014/main" id="{3C81C152-4E08-4D6C-B405-0B73D1269655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0;p82">
              <a:extLst>
                <a:ext uri="{FF2B5EF4-FFF2-40B4-BE49-F238E27FC236}">
                  <a16:creationId xmlns:a16="http://schemas.microsoft.com/office/drawing/2014/main" id="{E0C5D9B1-2A6D-4965-B125-FEA4EFADF9FB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1;p82">
              <a:extLst>
                <a:ext uri="{FF2B5EF4-FFF2-40B4-BE49-F238E27FC236}">
                  <a16:creationId xmlns:a16="http://schemas.microsoft.com/office/drawing/2014/main" id="{536AAF34-EEC1-49BC-8A02-8810F31D310A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DD15B3-9031-4284-863E-98A3A72B3215}"/>
              </a:ext>
            </a:extLst>
          </p:cNvPr>
          <p:cNvSpPr txBox="1"/>
          <p:nvPr/>
        </p:nvSpPr>
        <p:spPr>
          <a:xfrm>
            <a:off x="2104662" y="3893483"/>
            <a:ext cx="6522153" cy="276999"/>
          </a:xfrm>
          <a:prstGeom prst="rect">
            <a:avLst/>
          </a:prstGeom>
          <a:solidFill>
            <a:schemeClr val="dk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Lots of Insulin in the Blood </a:t>
            </a:r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en-US" sz="12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Too Much Insulin in the Blood</a:t>
            </a:r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en-US" sz="12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Hormone Imbalance </a:t>
            </a:r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59520E-9C05-45D5-A314-6422DA397F36}"/>
              </a:ext>
            </a:extLst>
          </p:cNvPr>
          <p:cNvSpPr txBox="1"/>
          <p:nvPr/>
        </p:nvSpPr>
        <p:spPr>
          <a:xfrm>
            <a:off x="402331" y="4218989"/>
            <a:ext cx="7006029" cy="276999"/>
          </a:xfrm>
          <a:prstGeom prst="rect">
            <a:avLst/>
          </a:prstGeom>
          <a:solidFill>
            <a:schemeClr val="dk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Too Much Insulin </a:t>
            </a:r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</a:t>
            </a:r>
            <a:r>
              <a:rPr lang="en-US" sz="12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Confused Ovaries </a:t>
            </a:r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</a:t>
            </a:r>
            <a:r>
              <a:rPr lang="en-US" sz="12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Overproduction of Androgens </a:t>
            </a:r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en-US" sz="12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Excess Androgens</a:t>
            </a:r>
            <a:endParaRPr lang="en-US" sz="1200" dirty="0">
              <a:solidFill>
                <a:srgbClr val="FD0BD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9" name="Google Shape;1038;p82">
            <a:extLst>
              <a:ext uri="{FF2B5EF4-FFF2-40B4-BE49-F238E27FC236}">
                <a16:creationId xmlns:a16="http://schemas.microsoft.com/office/drawing/2014/main" id="{5863A9C9-AD8A-46D0-980C-E51B6C87514D}"/>
              </a:ext>
            </a:extLst>
          </p:cNvPr>
          <p:cNvGrpSpPr/>
          <p:nvPr/>
        </p:nvGrpSpPr>
        <p:grpSpPr>
          <a:xfrm>
            <a:off x="7325433" y="4297795"/>
            <a:ext cx="242054" cy="119385"/>
            <a:chOff x="4920150" y="1977875"/>
            <a:chExt cx="68525" cy="33800"/>
          </a:xfrm>
          <a:solidFill>
            <a:srgbClr val="FD0BDA"/>
          </a:solidFill>
        </p:grpSpPr>
        <p:sp>
          <p:nvSpPr>
            <p:cNvPr id="60" name="Google Shape;1039;p82">
              <a:extLst>
                <a:ext uri="{FF2B5EF4-FFF2-40B4-BE49-F238E27FC236}">
                  <a16:creationId xmlns:a16="http://schemas.microsoft.com/office/drawing/2014/main" id="{BDBAE102-8829-4193-B928-F0A32CE9230F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0;p82">
              <a:extLst>
                <a:ext uri="{FF2B5EF4-FFF2-40B4-BE49-F238E27FC236}">
                  <a16:creationId xmlns:a16="http://schemas.microsoft.com/office/drawing/2014/main" id="{CEAE0139-AF67-4034-AC6E-B067958E1BFF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41;p82">
              <a:extLst>
                <a:ext uri="{FF2B5EF4-FFF2-40B4-BE49-F238E27FC236}">
                  <a16:creationId xmlns:a16="http://schemas.microsoft.com/office/drawing/2014/main" id="{51E38CF7-CC81-42D1-B1E8-C4737F53D827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6199823-4253-4427-BC84-482A37697B0C}"/>
              </a:ext>
            </a:extLst>
          </p:cNvPr>
          <p:cNvSpPr txBox="1"/>
          <p:nvPr/>
        </p:nvSpPr>
        <p:spPr>
          <a:xfrm>
            <a:off x="7531640" y="4218989"/>
            <a:ext cx="1569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D0BD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PCOS Symptoms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5D4FA4-28BB-4218-ABDD-226517CEF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91" y="143846"/>
            <a:ext cx="814269" cy="448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53D2FA-19AE-DDC8-DFF7-2E14DDD61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334" y="131863"/>
            <a:ext cx="898961" cy="4355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subTitle" idx="1"/>
          </p:nvPr>
        </p:nvSpPr>
        <p:spPr>
          <a:xfrm>
            <a:off x="601094" y="932928"/>
            <a:ext cx="4778626" cy="396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Weight Gain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Constant hunger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Cravings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Frequent Urination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Feeling Thirsty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Skin Changes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Feeling Tired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Irregular Periods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Blood Pressure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Cholesterol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Tingling or Numbness and...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1C3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PCOS</a:t>
            </a:r>
          </a:p>
        </p:txBody>
      </p:sp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437525" y="254891"/>
            <a:ext cx="60211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dirty="0">
                <a:solidFill>
                  <a:srgbClr val="1C3664"/>
                </a:solidFill>
                <a:effectLst/>
                <a:latin typeface="Exo" pitchFamily="2" charset="0"/>
                <a:cs typeface="Poppins" panose="00000500000000000000" pitchFamily="2" charset="0"/>
              </a:rPr>
              <a:t>How do you know if you have insulin resistance?</a:t>
            </a:r>
          </a:p>
        </p:txBody>
      </p:sp>
      <p:cxnSp>
        <p:nvCxnSpPr>
          <p:cNvPr id="302" name="Google Shape;302;p48"/>
          <p:cNvCxnSpPr/>
          <p:nvPr/>
        </p:nvCxnSpPr>
        <p:spPr>
          <a:xfrm>
            <a:off x="601094" y="806373"/>
            <a:ext cx="25239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9EE73B6-556E-4C96-BD73-C15BE7D1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47" y="932928"/>
            <a:ext cx="3634651" cy="3634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173D0-A140-45EE-B6D7-E44E85C40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86" y="141544"/>
            <a:ext cx="814269" cy="448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F98B52-01E4-922D-C8FF-E7A2681ED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184" y="148100"/>
            <a:ext cx="898961" cy="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0"/>
          <p:cNvSpPr txBox="1">
            <a:spLocks noGrp="1"/>
          </p:cNvSpPr>
          <p:nvPr>
            <p:ph type="title"/>
          </p:nvPr>
        </p:nvSpPr>
        <p:spPr>
          <a:xfrm>
            <a:off x="720000" y="3254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C3664"/>
                </a:solidFill>
                <a:latin typeface="Exo" pitchFamily="2" charset="0"/>
              </a:rPr>
              <a:t>Our Services</a:t>
            </a:r>
            <a:endParaRPr sz="2400" dirty="0">
              <a:solidFill>
                <a:srgbClr val="1C3664"/>
              </a:solidFill>
              <a:latin typeface="Exo" pitchFamily="2" charset="0"/>
            </a:endParaRPr>
          </a:p>
        </p:txBody>
      </p:sp>
      <p:sp>
        <p:nvSpPr>
          <p:cNvPr id="720" name="Google Shape;720;p70"/>
          <p:cNvSpPr txBox="1">
            <a:spLocks noGrp="1"/>
          </p:cNvSpPr>
          <p:nvPr>
            <p:ph type="title" idx="2"/>
          </p:nvPr>
        </p:nvSpPr>
        <p:spPr>
          <a:xfrm>
            <a:off x="611282" y="1949862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Exo" pitchFamily="2" charset="0"/>
              </a:rPr>
              <a:t>Steering Group</a:t>
            </a:r>
            <a:endParaRPr sz="1600" dirty="0">
              <a:latin typeface="Exo" pitchFamily="2" charset="0"/>
            </a:endParaRPr>
          </a:p>
        </p:txBody>
      </p:sp>
      <p:sp>
        <p:nvSpPr>
          <p:cNvPr id="721" name="Google Shape;721;p70"/>
          <p:cNvSpPr txBox="1">
            <a:spLocks noGrp="1"/>
          </p:cNvSpPr>
          <p:nvPr>
            <p:ph type="subTitle" idx="1"/>
          </p:nvPr>
        </p:nvSpPr>
        <p:spPr>
          <a:xfrm>
            <a:off x="146061" y="2294405"/>
            <a:ext cx="291456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Monthly virtual groups </a:t>
            </a:r>
          </a:p>
        </p:txBody>
      </p:sp>
      <p:sp>
        <p:nvSpPr>
          <p:cNvPr id="69" name="Google Shape;720;p70">
            <a:extLst>
              <a:ext uri="{FF2B5EF4-FFF2-40B4-BE49-F238E27FC236}">
                <a16:creationId xmlns:a16="http://schemas.microsoft.com/office/drawing/2014/main" id="{64937568-5E17-4932-BFDE-79413F39C12D}"/>
              </a:ext>
            </a:extLst>
          </p:cNvPr>
          <p:cNvSpPr txBox="1">
            <a:spLocks/>
          </p:cNvSpPr>
          <p:nvPr/>
        </p:nvSpPr>
        <p:spPr>
          <a:xfrm>
            <a:off x="5706192" y="1949862"/>
            <a:ext cx="3300543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sz="1600" dirty="0">
                <a:latin typeface="Exo" pitchFamily="2" charset="0"/>
              </a:rPr>
              <a:t>Weight Management Classes</a:t>
            </a:r>
          </a:p>
        </p:txBody>
      </p:sp>
      <p:sp>
        <p:nvSpPr>
          <p:cNvPr id="70" name="Google Shape;721;p70">
            <a:extLst>
              <a:ext uri="{FF2B5EF4-FFF2-40B4-BE49-F238E27FC236}">
                <a16:creationId xmlns:a16="http://schemas.microsoft.com/office/drawing/2014/main" id="{69A162C8-1B2C-4FFE-AA0E-AD3187F36B78}"/>
              </a:ext>
            </a:extLst>
          </p:cNvPr>
          <p:cNvSpPr txBox="1">
            <a:spLocks/>
          </p:cNvSpPr>
          <p:nvPr/>
        </p:nvSpPr>
        <p:spPr>
          <a:xfrm>
            <a:off x="5899180" y="2402459"/>
            <a:ext cx="291456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12 Week weight management classes 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1198E6F-068D-4F95-9269-991363F78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222" y="1135021"/>
            <a:ext cx="856242" cy="85624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8E4426C-3B69-4020-95AA-29543CF3E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3247" y="1169927"/>
            <a:ext cx="786429" cy="786429"/>
          </a:xfrm>
          <a:prstGeom prst="rect">
            <a:avLst/>
          </a:prstGeom>
        </p:spPr>
      </p:pic>
      <p:sp>
        <p:nvSpPr>
          <p:cNvPr id="78" name="Google Shape;720;p70">
            <a:extLst>
              <a:ext uri="{FF2B5EF4-FFF2-40B4-BE49-F238E27FC236}">
                <a16:creationId xmlns:a16="http://schemas.microsoft.com/office/drawing/2014/main" id="{D5A2E8F3-771E-4BC4-BE8C-B3BC362C94FA}"/>
              </a:ext>
            </a:extLst>
          </p:cNvPr>
          <p:cNvSpPr txBox="1">
            <a:spLocks/>
          </p:cNvSpPr>
          <p:nvPr/>
        </p:nvSpPr>
        <p:spPr>
          <a:xfrm>
            <a:off x="1479489" y="3896882"/>
            <a:ext cx="2826618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sz="1600" dirty="0">
                <a:latin typeface="Exo" pitchFamily="2" charset="0"/>
              </a:rPr>
              <a:t>Diet and Nutrition Classes</a:t>
            </a:r>
          </a:p>
        </p:txBody>
      </p:sp>
      <p:sp>
        <p:nvSpPr>
          <p:cNvPr id="79" name="Google Shape;721;p70">
            <a:extLst>
              <a:ext uri="{FF2B5EF4-FFF2-40B4-BE49-F238E27FC236}">
                <a16:creationId xmlns:a16="http://schemas.microsoft.com/office/drawing/2014/main" id="{8CB480A1-DBC7-4FA7-BC91-B3F80229FD63}"/>
              </a:ext>
            </a:extLst>
          </p:cNvPr>
          <p:cNvSpPr txBox="1">
            <a:spLocks/>
          </p:cNvSpPr>
          <p:nvPr/>
        </p:nvSpPr>
        <p:spPr>
          <a:xfrm>
            <a:off x="1435515" y="4316055"/>
            <a:ext cx="291456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12 Week Diet and Nutrition Classes</a:t>
            </a:r>
          </a:p>
        </p:txBody>
      </p:sp>
      <p:sp>
        <p:nvSpPr>
          <p:cNvPr id="81" name="Google Shape;720;p70">
            <a:extLst>
              <a:ext uri="{FF2B5EF4-FFF2-40B4-BE49-F238E27FC236}">
                <a16:creationId xmlns:a16="http://schemas.microsoft.com/office/drawing/2014/main" id="{3087AFB4-2E0A-4B8D-AFF2-D7D1D60E1286}"/>
              </a:ext>
            </a:extLst>
          </p:cNvPr>
          <p:cNvSpPr txBox="1">
            <a:spLocks/>
          </p:cNvSpPr>
          <p:nvPr/>
        </p:nvSpPr>
        <p:spPr>
          <a:xfrm>
            <a:off x="4670064" y="3896882"/>
            <a:ext cx="2826618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sz="1600" dirty="0">
                <a:latin typeface="Exo" pitchFamily="2" charset="0"/>
              </a:rPr>
              <a:t>Empowering Communities</a:t>
            </a:r>
          </a:p>
        </p:txBody>
      </p:sp>
      <p:sp>
        <p:nvSpPr>
          <p:cNvPr id="82" name="Google Shape;721;p70">
            <a:extLst>
              <a:ext uri="{FF2B5EF4-FFF2-40B4-BE49-F238E27FC236}">
                <a16:creationId xmlns:a16="http://schemas.microsoft.com/office/drawing/2014/main" id="{BC9EDF7D-2946-403B-AF31-095C0B032115}"/>
              </a:ext>
            </a:extLst>
          </p:cNvPr>
          <p:cNvSpPr txBox="1">
            <a:spLocks/>
          </p:cNvSpPr>
          <p:nvPr/>
        </p:nvSpPr>
        <p:spPr>
          <a:xfrm>
            <a:off x="4626090" y="4316055"/>
            <a:ext cx="291456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Raising PCOS Awareness within Community areas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B130A13-7FE1-407F-A763-502445E23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0791" y="3134175"/>
            <a:ext cx="700128" cy="70012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15AED03-F8B0-4CEF-87A0-4F8158384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0159" y="3155425"/>
            <a:ext cx="740939" cy="740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B6A4C9-F0FB-425F-A1A1-AEFBC68693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6186" y="160304"/>
            <a:ext cx="814269" cy="448662"/>
          </a:xfrm>
          <a:prstGeom prst="rect">
            <a:avLst/>
          </a:prstGeom>
        </p:spPr>
      </p:pic>
      <p:sp>
        <p:nvSpPr>
          <p:cNvPr id="18" name="Google Shape;720;p70">
            <a:extLst>
              <a:ext uri="{FF2B5EF4-FFF2-40B4-BE49-F238E27FC236}">
                <a16:creationId xmlns:a16="http://schemas.microsoft.com/office/drawing/2014/main" id="{59E4E464-29FF-4C14-B9C2-E78DC09DF382}"/>
              </a:ext>
            </a:extLst>
          </p:cNvPr>
          <p:cNvSpPr txBox="1">
            <a:spLocks/>
          </p:cNvSpPr>
          <p:nvPr/>
        </p:nvSpPr>
        <p:spPr>
          <a:xfrm>
            <a:off x="3256848" y="1952704"/>
            <a:ext cx="19860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ata"/>
              <a:buNone/>
              <a:defRPr sz="24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sz="1600" dirty="0">
                <a:latin typeface="Exo" pitchFamily="2" charset="0"/>
              </a:rPr>
              <a:t>Comfort Talk</a:t>
            </a:r>
          </a:p>
        </p:txBody>
      </p:sp>
      <p:sp>
        <p:nvSpPr>
          <p:cNvPr id="19" name="Google Shape;721;p70">
            <a:extLst>
              <a:ext uri="{FF2B5EF4-FFF2-40B4-BE49-F238E27FC236}">
                <a16:creationId xmlns:a16="http://schemas.microsoft.com/office/drawing/2014/main" id="{E26D8937-92CD-404D-9A07-ADA8F4BF2FE6}"/>
              </a:ext>
            </a:extLst>
          </p:cNvPr>
          <p:cNvSpPr txBox="1">
            <a:spLocks/>
          </p:cNvSpPr>
          <p:nvPr/>
        </p:nvSpPr>
        <p:spPr>
          <a:xfrm>
            <a:off x="3080496" y="2387309"/>
            <a:ext cx="245122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en-US" b="0" i="0" dirty="0">
                <a:solidFill>
                  <a:srgbClr val="4A4A4A"/>
                </a:solidFill>
                <a:effectLst/>
                <a:latin typeface="Tahoma" panose="020B0604030504040204" pitchFamily="34" charset="0"/>
              </a:rPr>
              <a:t>Speak to a Qualified Mental Health Advisor.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C84CD5-C431-408B-8CC4-E36B7A4A52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51511" y="1177942"/>
            <a:ext cx="718553" cy="7185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89E4AB-7129-80EB-7BF3-AFB19B2ED7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4753" y="160304"/>
            <a:ext cx="898961" cy="4355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9"/>
          <p:cNvSpPr txBox="1">
            <a:spLocks noGrp="1"/>
          </p:cNvSpPr>
          <p:nvPr>
            <p:ph type="title"/>
          </p:nvPr>
        </p:nvSpPr>
        <p:spPr>
          <a:xfrm>
            <a:off x="1697130" y="504500"/>
            <a:ext cx="574973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C3664"/>
                </a:solidFill>
                <a:latin typeface="Exo" pitchFamily="2" charset="0"/>
              </a:rPr>
              <a:t>How can we support a female diagnosed with PCOS in a Work Environment?</a:t>
            </a:r>
          </a:p>
        </p:txBody>
      </p:sp>
      <p:sp>
        <p:nvSpPr>
          <p:cNvPr id="698" name="Google Shape;698;p69"/>
          <p:cNvSpPr txBox="1"/>
          <p:nvPr/>
        </p:nvSpPr>
        <p:spPr>
          <a:xfrm>
            <a:off x="771887" y="1956583"/>
            <a:ext cx="1690800" cy="22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Be Supportive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700" name="Google Shape;700;p69"/>
          <p:cNvSpPr txBox="1"/>
          <p:nvPr/>
        </p:nvSpPr>
        <p:spPr>
          <a:xfrm>
            <a:off x="3591069" y="1956390"/>
            <a:ext cx="1690800" cy="22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Raise Awareness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702" name="Google Shape;702;p69"/>
          <p:cNvSpPr txBox="1"/>
          <p:nvPr/>
        </p:nvSpPr>
        <p:spPr>
          <a:xfrm>
            <a:off x="5857844" y="1918449"/>
            <a:ext cx="3041607" cy="49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Normalize talking about Women’ Health - Period - PCOS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B3E730-8FFC-46CE-8FE3-FC0EB46D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1309" y="1425946"/>
            <a:ext cx="385878" cy="38587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743523F-3493-40DC-B037-C8517EE25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9783" y="1381671"/>
            <a:ext cx="385878" cy="3858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6E4B559-4B53-4AB5-9007-09439D67B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9821" y="1388402"/>
            <a:ext cx="385878" cy="385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7D84A-726D-490E-A523-B749896974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95" y="141545"/>
            <a:ext cx="814269" cy="448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FA446-CBCD-47E3-AA57-BCE394547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2034" y="141546"/>
            <a:ext cx="718553" cy="287959"/>
          </a:xfrm>
          <a:prstGeom prst="rect">
            <a:avLst/>
          </a:prstGeom>
        </p:spPr>
      </p:pic>
      <p:sp>
        <p:nvSpPr>
          <p:cNvPr id="19" name="Google Shape;698;p69">
            <a:extLst>
              <a:ext uri="{FF2B5EF4-FFF2-40B4-BE49-F238E27FC236}">
                <a16:creationId xmlns:a16="http://schemas.microsoft.com/office/drawing/2014/main" id="{40FABF3C-D062-4093-A83C-1A26120363FE}"/>
              </a:ext>
            </a:extLst>
          </p:cNvPr>
          <p:cNvSpPr txBox="1"/>
          <p:nvPr/>
        </p:nvSpPr>
        <p:spPr>
          <a:xfrm>
            <a:off x="611866" y="3110325"/>
            <a:ext cx="1999559" cy="31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Create a safe space within your workforce.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20" name="Google Shape;700;p69">
            <a:extLst>
              <a:ext uri="{FF2B5EF4-FFF2-40B4-BE49-F238E27FC236}">
                <a16:creationId xmlns:a16="http://schemas.microsoft.com/office/drawing/2014/main" id="{C1593E86-3BCD-40B9-AF80-562DC4EAB714}"/>
              </a:ext>
            </a:extLst>
          </p:cNvPr>
          <p:cNvSpPr txBox="1"/>
          <p:nvPr/>
        </p:nvSpPr>
        <p:spPr>
          <a:xfrm>
            <a:off x="3430785" y="3119571"/>
            <a:ext cx="1999558" cy="31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Flexible working opportunities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21" name="Google Shape;702;p69">
            <a:extLst>
              <a:ext uri="{FF2B5EF4-FFF2-40B4-BE49-F238E27FC236}">
                <a16:creationId xmlns:a16="http://schemas.microsoft.com/office/drawing/2014/main" id="{5835DA00-9B2F-4DB8-9BFF-0540C9A7F15F}"/>
              </a:ext>
            </a:extLst>
          </p:cNvPr>
          <p:cNvSpPr txBox="1"/>
          <p:nvPr/>
        </p:nvSpPr>
        <p:spPr>
          <a:xfrm>
            <a:off x="5791956" y="3072192"/>
            <a:ext cx="3041607" cy="49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Research PCOS / Women Health conditions </a:t>
            </a:r>
          </a:p>
        </p:txBody>
      </p:sp>
      <p:sp>
        <p:nvSpPr>
          <p:cNvPr id="25" name="Google Shape;698;p69">
            <a:extLst>
              <a:ext uri="{FF2B5EF4-FFF2-40B4-BE49-F238E27FC236}">
                <a16:creationId xmlns:a16="http://schemas.microsoft.com/office/drawing/2014/main" id="{61CE75A5-3D0E-4185-B479-E33B03354437}"/>
              </a:ext>
            </a:extLst>
          </p:cNvPr>
          <p:cNvSpPr txBox="1"/>
          <p:nvPr/>
        </p:nvSpPr>
        <p:spPr>
          <a:xfrm>
            <a:off x="259324" y="4241084"/>
            <a:ext cx="2809848" cy="70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Notice Board – containing awareness about PCOS especially during September as it is PCOS Awareness Month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26" name="Google Shape;700;p69">
            <a:extLst>
              <a:ext uri="{FF2B5EF4-FFF2-40B4-BE49-F238E27FC236}">
                <a16:creationId xmlns:a16="http://schemas.microsoft.com/office/drawing/2014/main" id="{3EC2BC1C-2541-4736-AA67-2CCA247CA6E5}"/>
              </a:ext>
            </a:extLst>
          </p:cNvPr>
          <p:cNvSpPr txBox="1"/>
          <p:nvPr/>
        </p:nvSpPr>
        <p:spPr>
          <a:xfrm>
            <a:off x="3393454" y="4241034"/>
            <a:ext cx="2180075" cy="38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Stock up Women Hygiene products in toilets </a:t>
            </a:r>
            <a:endParaRPr sz="1200" dirty="0">
              <a:solidFill>
                <a:schemeClr val="dk1"/>
              </a:solidFill>
              <a:latin typeface="Poppins" panose="00000500000000000000" pitchFamily="2" charset="0"/>
              <a:ea typeface="Exo"/>
              <a:cs typeface="Poppins" panose="00000500000000000000" pitchFamily="2" charset="0"/>
              <a:sym typeface="Exo"/>
            </a:endParaRPr>
          </a:p>
        </p:txBody>
      </p:sp>
      <p:sp>
        <p:nvSpPr>
          <p:cNvPr id="27" name="Google Shape;702;p69">
            <a:extLst>
              <a:ext uri="{FF2B5EF4-FFF2-40B4-BE49-F238E27FC236}">
                <a16:creationId xmlns:a16="http://schemas.microsoft.com/office/drawing/2014/main" id="{AD5CA097-71C1-4B0A-98B5-14CA76E13614}"/>
              </a:ext>
            </a:extLst>
          </p:cNvPr>
          <p:cNvSpPr txBox="1"/>
          <p:nvPr/>
        </p:nvSpPr>
        <p:spPr>
          <a:xfrm>
            <a:off x="5839291" y="4241035"/>
            <a:ext cx="3041607" cy="39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oppins" panose="00000500000000000000" pitchFamily="2" charset="0"/>
                <a:ea typeface="Exo"/>
                <a:cs typeface="Poppins" panose="00000500000000000000" pitchFamily="2" charset="0"/>
                <a:sym typeface="Exo"/>
              </a:rPr>
              <a:t>Recruitment Process at Women Health Questions – PCOS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EE7115-C6AC-48CE-864A-1C1CA08051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8706" y="2569405"/>
            <a:ext cx="385878" cy="38587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8150DB7-EC29-4AA1-A8FD-BF8B586D6C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11684" y="2514230"/>
            <a:ext cx="454878" cy="4548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B52C165-6353-41D5-9DB2-C648BE037F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21651" y="2586475"/>
            <a:ext cx="384048" cy="38404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D81EE74-D279-4FA8-B8DD-FA779BC13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18706" y="3725597"/>
            <a:ext cx="384048" cy="38404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6FD38F1-5DAF-42C7-BE9C-412D8BAE11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82514" y="3725597"/>
            <a:ext cx="384048" cy="38404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4F2EF221-F137-4705-BED2-53975B9F13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86623" y="3725597"/>
            <a:ext cx="384048" cy="384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imated Healthcare Center by Slidesgo">
  <a:themeElements>
    <a:clrScheme name="Simple Light">
      <a:dk1>
        <a:srgbClr val="252E47"/>
      </a:dk1>
      <a:lt1>
        <a:srgbClr val="FFFFFF"/>
      </a:lt1>
      <a:dk2>
        <a:srgbClr val="F8F5EC"/>
      </a:dk2>
      <a:lt2>
        <a:srgbClr val="ECE9E1"/>
      </a:lt2>
      <a:accent1>
        <a:srgbClr val="DADAC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670</Words>
  <Application>Microsoft Office PowerPoint</Application>
  <PresentationFormat>On-screen Show (16:9)</PresentationFormat>
  <Paragraphs>88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Exo</vt:lpstr>
      <vt:lpstr>Arial</vt:lpstr>
      <vt:lpstr>Tahoma</vt:lpstr>
      <vt:lpstr>Poppins</vt:lpstr>
      <vt:lpstr>Prata</vt:lpstr>
      <vt:lpstr>Animated Healthcare Center by Slidesgo</vt:lpstr>
      <vt:lpstr>PowerPoint Presentation</vt:lpstr>
      <vt:lpstr>Who am I?</vt:lpstr>
      <vt:lpstr>PCOS Relief</vt:lpstr>
      <vt:lpstr>What is Polycystic Ovary Syndrome? </vt:lpstr>
      <vt:lpstr>Due to the combination of these factors, symptoms include:</vt:lpstr>
      <vt:lpstr>What is Insulin Resistance</vt:lpstr>
      <vt:lpstr>How do you know if you have insulin resistance?</vt:lpstr>
      <vt:lpstr>Our Services</vt:lpstr>
      <vt:lpstr>How can we support a female diagnosed with PCOS in a Work Environment?</vt:lpstr>
      <vt:lpstr>Achievements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Irfana M</dc:creator>
  <cp:lastModifiedBy>Chand Kaur</cp:lastModifiedBy>
  <cp:revision>11</cp:revision>
  <dcterms:modified xsi:type="dcterms:W3CDTF">2023-11-15T22:16:56Z</dcterms:modified>
</cp:coreProperties>
</file>