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78" r:id="rId3"/>
    <p:sldId id="281" r:id="rId4"/>
    <p:sldId id="282" r:id="rId5"/>
    <p:sldId id="280" r:id="rId6"/>
    <p:sldId id="283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1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65EE9F-C277-8C4C-B26A-EB83A457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18" y="1812911"/>
            <a:ext cx="8500220" cy="794090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A29970-22C4-E346-A719-CF4688017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878" y="2649546"/>
            <a:ext cx="6400800" cy="43586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RWT Ribbon for ppt.jpg">
            <a:extLst>
              <a:ext uri="{FF2B5EF4-FFF2-40B4-BE49-F238E27FC236}">
                <a16:creationId xmlns:a16="http://schemas.microsoft.com/office/drawing/2014/main" id="{590C1CBF-2E55-6849-9470-24D0B7CE0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37242"/>
          <a:stretch/>
        </p:blipFill>
        <p:spPr>
          <a:xfrm>
            <a:off x="0" y="4194680"/>
            <a:ext cx="9144000" cy="1555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95F7AEA-FF64-734E-B20D-44180DDE15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26830" y="6212252"/>
            <a:ext cx="6400800" cy="4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 sz="14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65BA"/>
              </a:buClr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1300" dirty="0">
                <a:solidFill>
                  <a:srgbClr val="0A73BA"/>
                </a:solidFill>
              </a:rPr>
              <a:t>Safe &amp; Effective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AE0067"/>
                </a:solidFill>
              </a:rPr>
              <a:t>Kind &amp; Caring</a:t>
            </a:r>
            <a:r>
              <a:rPr lang="en-GB" sz="1300" dirty="0"/>
              <a:t> | </a:t>
            </a:r>
            <a:r>
              <a:rPr lang="en-GB" sz="1300" dirty="0">
                <a:solidFill>
                  <a:srgbClr val="5BBF21"/>
                </a:solidFill>
              </a:rPr>
              <a:t>Exceeding Expectation</a:t>
            </a:r>
            <a:endParaRPr lang="en-US" sz="1300" dirty="0">
              <a:solidFill>
                <a:srgbClr val="5BB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A328D78-9A06-254F-97AA-F1F33D5D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76350"/>
            <a:ext cx="7772400" cy="685800"/>
          </a:xfrm>
        </p:spPr>
        <p:txBody>
          <a:bodyPr/>
          <a:lstStyle>
            <a:lvl1pPr>
              <a:defRPr sz="3600" b="0">
                <a:solidFill>
                  <a:srgbClr val="AE00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A2F239-6A1B-A549-B988-CDCCD07C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9624"/>
            <a:ext cx="7772400" cy="4016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RWT Ribbon for ppt.jpg">
            <a:extLst>
              <a:ext uri="{FF2B5EF4-FFF2-40B4-BE49-F238E27FC236}">
                <a16:creationId xmlns:a16="http://schemas.microsoft.com/office/drawing/2014/main" id="{FB91F312-1898-C742-A7D2-802A303C4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869"/>
            <a:ext cx="9144000" cy="7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T Ribbon for ppt.jpg">
            <a:extLst>
              <a:ext uri="{FF2B5EF4-FFF2-40B4-BE49-F238E27FC236}">
                <a16:creationId xmlns:a16="http://schemas.microsoft.com/office/drawing/2014/main" id="{D6B19964-4F15-F04C-9A1F-1827E3872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869"/>
            <a:ext cx="9144000" cy="7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B6043EB-5BE1-1649-955A-21BB0EA8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7635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F43F4C-6BE3-9544-A819-A85F37635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79624"/>
            <a:ext cx="77724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The Royal Wolverhampton NHS Trust – RGB BLUE.eps-01.png">
            <a:extLst>
              <a:ext uri="{FF2B5EF4-FFF2-40B4-BE49-F238E27FC236}">
                <a16:creationId xmlns:a16="http://schemas.microsoft.com/office/drawing/2014/main" id="{35CD4441-A301-FC4C-A2B4-3386C60E2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365910"/>
            <a:ext cx="2722561" cy="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D38B-2E5B-4533-B252-69D4E55AC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Royal Wolverhampton NHS Trust “Freecycle” Scheme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7680B-7155-4115-88A7-EA20C654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692" y="3559020"/>
            <a:ext cx="6948616" cy="435861"/>
          </a:xfrm>
        </p:spPr>
        <p:txBody>
          <a:bodyPr/>
          <a:lstStyle/>
          <a:p>
            <a:pPr algn="ctr"/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Janet Smith</a:t>
            </a:r>
            <a:endParaRPr lang="en-GB" sz="1400" dirty="0">
              <a:ea typeface="+mj-ea"/>
            </a:endParaRPr>
          </a:p>
          <a:p>
            <a:pPr algn="ctr"/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Joint Head of Sustainability</a:t>
            </a:r>
          </a:p>
          <a:p>
            <a:pPr algn="ctr"/>
            <a:r>
              <a:rPr lang="en-GB" sz="1400" dirty="0">
                <a:ea typeface="+mj-ea"/>
              </a:rPr>
              <a:t>Royal Wolverhampton and Walsall Healthcare NHS Trusts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53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6110"/>
            <a:ext cx="7772400" cy="594324"/>
          </a:xfrm>
        </p:spPr>
        <p:txBody>
          <a:bodyPr/>
          <a:lstStyle/>
          <a:p>
            <a:r>
              <a:rPr lang="en-GB" sz="2800" dirty="0">
                <a:solidFill>
                  <a:srgbClr val="92D050"/>
                </a:solidFill>
              </a:rPr>
              <a:t>Focus 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730434"/>
            <a:ext cx="4653961" cy="4176743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Within the Trust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Fostering the principles of recycling, upcycling and social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Waste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Cost savings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Contribute to the Trust goal to achieve net zero carbon by 2040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300" dirty="0"/>
              <a:t>Within the 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Establish a furniture/equipment/ technology sharing/exchange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Shared reporting mechanism for carbon footprint reduction, cost savings and social value impact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  <a:p>
            <a:pPr lvl="1"/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146" y="2055223"/>
            <a:ext cx="1327054" cy="165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44" y="3712190"/>
            <a:ext cx="1341756" cy="117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00" y="2055223"/>
            <a:ext cx="1563607" cy="1332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444" y="4885509"/>
            <a:ext cx="1460236" cy="102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80" y="4885509"/>
            <a:ext cx="1445127" cy="102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200" y="3387401"/>
            <a:ext cx="1545662" cy="1498108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1C2127-46D6-41E8-9655-5F1A3E8DA3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707" b="7409"/>
          <a:stretch/>
        </p:blipFill>
        <p:spPr>
          <a:xfrm>
            <a:off x="5515390" y="1515376"/>
            <a:ext cx="3358580" cy="2392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850B0-79DB-487C-9764-153B1FF39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1910" y="3712192"/>
            <a:ext cx="3258727" cy="22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6110"/>
            <a:ext cx="7772400" cy="594324"/>
          </a:xfrm>
        </p:spPr>
        <p:txBody>
          <a:bodyPr/>
          <a:lstStyle/>
          <a:p>
            <a:r>
              <a:rPr lang="en-GB" sz="2800" dirty="0">
                <a:solidFill>
                  <a:srgbClr val="92D050"/>
                </a:solidFill>
              </a:rPr>
              <a:t>Process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730434"/>
            <a:ext cx="4653961" cy="4176743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Within the Trust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All refurbishment and new building schemes – transfer before new is the ethos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Agreement with Procurement to advise staff to check the inventory before ordering new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Inventory of stored usable furniture &amp; equipment available for staff to browse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Delivery cost charged to department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Out of specification equipment, furniture, etc donated to charities/social enterprise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Within the 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List of available goods sent out to freecycle workstream members via the PMO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Items are free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Recipient Trust pays for collection cost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  <a:p>
            <a:pPr lvl="1"/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146" y="2055223"/>
            <a:ext cx="1327054" cy="165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44" y="3712190"/>
            <a:ext cx="1341756" cy="117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00" y="2055223"/>
            <a:ext cx="1563607" cy="1332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444" y="4885509"/>
            <a:ext cx="1460236" cy="102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80" y="4885509"/>
            <a:ext cx="1445127" cy="102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200" y="3387401"/>
            <a:ext cx="1545662" cy="1498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AD90A-65B9-4B33-BE71-08E89EAF72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135" y="3379039"/>
            <a:ext cx="3335358" cy="15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9" y="1019792"/>
            <a:ext cx="7772400" cy="594324"/>
          </a:xfrm>
        </p:spPr>
        <p:txBody>
          <a:bodyPr/>
          <a:lstStyle/>
          <a:p>
            <a:r>
              <a:rPr lang="en-GB" sz="2800" dirty="0">
                <a:solidFill>
                  <a:srgbClr val="92D050"/>
                </a:solidFill>
              </a:rPr>
              <a:t>Challenges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9" y="1530976"/>
            <a:ext cx="4972672" cy="165645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600" dirty="0"/>
              <a:t>Within the Trust and 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Storage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/>
              <a:t>Voluntary Sector Organisation – Access to NHS Procurement System </a:t>
            </a:r>
          </a:p>
          <a:p>
            <a:endParaRPr lang="en-GB" dirty="0"/>
          </a:p>
          <a:p>
            <a:pPr lvl="1"/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146" y="2055223"/>
            <a:ext cx="1327054" cy="165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44" y="3712190"/>
            <a:ext cx="1341756" cy="1173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200" y="2055223"/>
            <a:ext cx="1563607" cy="1332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444" y="4885509"/>
            <a:ext cx="1460236" cy="102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680" y="4885509"/>
            <a:ext cx="1445127" cy="102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6200" y="3387401"/>
            <a:ext cx="1545662" cy="1498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0ED18-A8B8-48A4-87FB-C2CDDD67C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145" y="1829889"/>
            <a:ext cx="2981325" cy="1442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79FC1-B8A6-48BC-BAFC-9027B0A83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146" y="3312197"/>
            <a:ext cx="2981325" cy="1533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82B77A-A854-46F5-B357-1A46A9C9A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9" y="4845722"/>
            <a:ext cx="8245128" cy="11733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49E6956-01D2-4AC3-9657-1BDAB5702FAB}"/>
              </a:ext>
            </a:extLst>
          </p:cNvPr>
          <p:cNvSpPr txBox="1">
            <a:spLocks/>
          </p:cNvSpPr>
          <p:nvPr/>
        </p:nvSpPr>
        <p:spPr bwMode="auto">
          <a:xfrm>
            <a:off x="685800" y="3167580"/>
            <a:ext cx="7772400" cy="59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AE006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92D050"/>
                </a:solidFill>
              </a:rPr>
              <a:t>Opportunities</a:t>
            </a:r>
          </a:p>
          <a:p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0154AB-D5C4-4DC8-9A9C-87EBAE605F31}"/>
              </a:ext>
            </a:extLst>
          </p:cNvPr>
          <p:cNvSpPr txBox="1">
            <a:spLocks/>
          </p:cNvSpPr>
          <p:nvPr/>
        </p:nvSpPr>
        <p:spPr>
          <a:xfrm>
            <a:off x="738258" y="3712191"/>
            <a:ext cx="5003537" cy="178122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Collaboration with VSO, Anchor institutions, regional and national partners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Supply chain engagement and support</a:t>
            </a:r>
          </a:p>
          <a:p>
            <a:endParaRPr lang="en-GB" dirty="0"/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0641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1" y="923045"/>
            <a:ext cx="7772400" cy="919113"/>
          </a:xfrm>
        </p:spPr>
        <p:txBody>
          <a:bodyPr/>
          <a:lstStyle/>
          <a:p>
            <a:r>
              <a:rPr lang="en-GB" sz="2800" dirty="0">
                <a:solidFill>
                  <a:srgbClr val="92D050"/>
                </a:solidFill>
              </a:rPr>
              <a:t>Reporting mechanism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4319" y="1728738"/>
            <a:ext cx="4749123" cy="21512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sz="1200" dirty="0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1DC18E3-508F-490D-9829-A5695DA3B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" t="19925" r="64369" b="11888"/>
          <a:stretch/>
        </p:blipFill>
        <p:spPr>
          <a:xfrm>
            <a:off x="734319" y="1417538"/>
            <a:ext cx="7675362" cy="4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D0BE5-4FFB-417C-9176-97EEABEDC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82" y="1415432"/>
            <a:ext cx="8908836" cy="4603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76B10-4945-4E10-B27B-8AD25FAE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31" y="3620055"/>
            <a:ext cx="7772400" cy="685800"/>
          </a:xfrm>
        </p:spPr>
        <p:txBody>
          <a:bodyPr/>
          <a:lstStyle/>
          <a:p>
            <a:r>
              <a:rPr lang="en-GB" sz="4400" b="1" dirty="0">
                <a:solidFill>
                  <a:schemeClr val="accent6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5973528"/>
      </p:ext>
    </p:extLst>
  </p:cSld>
  <p:clrMapOvr>
    <a:masterClrMapping/>
  </p:clrMapOvr>
</p:sld>
</file>

<file path=ppt/theme/theme1.xml><?xml version="1.0" encoding="utf-8"?>
<a:theme xmlns:a="http://schemas.openxmlformats.org/drawingml/2006/main" name="RWT_Powerpoint_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FA9075B-E645-EF42-ABA3-884E9AADF28D}" vid="{6283098C-E940-8B4D-90EA-2C824B1AA9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RWT_Powerpoint_master</Template>
  <TotalTime>503</TotalTime>
  <Words>203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Wingdings 3</vt:lpstr>
      <vt:lpstr>RWT_Powerpoint_master</vt:lpstr>
      <vt:lpstr>The Royal Wolverhampton NHS Trust “Freecycle” Scheme</vt:lpstr>
      <vt:lpstr>Focus on</vt:lpstr>
      <vt:lpstr>Process</vt:lpstr>
      <vt:lpstr>Challenges</vt:lpstr>
      <vt:lpstr>Reporting mechanism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Cranfield</dc:creator>
  <cp:lastModifiedBy>SMITH, Janet (THE ROYAL WOLVERHAMPTON NHS TRUST)</cp:lastModifiedBy>
  <cp:revision>53</cp:revision>
  <cp:lastPrinted>2019-01-28T10:56:45Z</cp:lastPrinted>
  <dcterms:created xsi:type="dcterms:W3CDTF">2018-02-20T11:45:51Z</dcterms:created>
  <dcterms:modified xsi:type="dcterms:W3CDTF">2022-04-29T10:09:26Z</dcterms:modified>
</cp:coreProperties>
</file>