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0" r:id="rId17"/>
    <p:sldId id="272" r:id="rId18"/>
    <p:sldId id="284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5" r:id="rId28"/>
    <p:sldId id="281" r:id="rId29"/>
    <p:sldId id="282" r:id="rId3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5302A-6A8A-47E9-B959-12F0B1E577F2}" v="380" dt="2021-07-21T11:36:47.836"/>
    <p1510:client id="{4D338351-75FE-40C9-9F5F-1AC25738D871}" v="56" dt="2021-07-21T11:43:31.516"/>
    <p1510:client id="{6D6007FE-E203-462C-A651-55EC3E51D2CF}" v="139" dt="2021-07-21T11:11:21.703"/>
    <p1510:client id="{7828EE5E-3BBB-42D0-AF9E-F5C957FBD1BC}" v="20" dt="2021-07-21T10:03:24.540"/>
    <p1510:client id="{8C71383F-417E-4F38-9F85-D95852AA710F}" v="6" dt="2021-07-05T09:08:05.223"/>
    <p1510:client id="{99C19B44-8F71-49E7-B43C-837077C4C09B}" v="382" dt="2021-07-05T09:20:41.984"/>
    <p1510:client id="{AE3843A9-6F1D-4461-BBCF-2C701BBBC2A9}" v="217" dt="2021-07-21T10:06:42.065"/>
    <p1510:client id="{AFE1DFCC-DFDD-4055-AB72-A666EF29EB75}" v="53" dt="2021-07-21T11:38:39.5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" y="2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6478" y="1039444"/>
            <a:ext cx="1103904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9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2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9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2891" y="1516760"/>
            <a:ext cx="5431790" cy="3697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24980" y="1440637"/>
            <a:ext cx="5189855" cy="388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9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25911" y="333756"/>
            <a:ext cx="1086611" cy="4358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3760" y="558546"/>
            <a:ext cx="1124447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9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435" y="2068144"/>
            <a:ext cx="11045190" cy="4529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2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upporting-our-nhs-people/How-to-guide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gland.nhs.uk/supporting-our-nhs-people/wellbeing-support-options/looking-after-you-to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hyperlink" Target="https://www.england.nhs.uk/supporting-our-nhs-people/support-now/wellbeing-app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ngland.nhs.uk/supporting-our-nhs-people/support-now/wellbeing-app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england.nhs.uk/supporting-our-nhs-people/support-now/wellbeing-app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england.nhs.uk/supporting-our-nhs-people/support-now/physical-health-and-wellbe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england.nhs.uk/supporting-our-nhs-people/support-now/digital-weight-management-programme-for-nhs-staff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supporting-our-nhs-people/wellbeing-support-options/support-offer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upporting-our-nhs-people/wellbeing-support-options/support-offer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england.nhs.uk/supporting-our-nhs-people/wellbeing-support-options/support-offers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ngland.nhs.uk/supporting-our-nhs-people/support-now/wellbeing-apps/cityparents/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nhsbirthday/get-involved/work-well/supporting-staff-health-and-wellbeing/" TargetMode="External"/><Relationship Id="rId2" Type="http://schemas.openxmlformats.org/officeDocument/2006/relationships/hyperlink" Target="https://www.england.nhs.uk/supporting-our-nhs-people/support-now/staff-mental-health-and-wellbeing-hub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hs.uk/conditions/stress-anxiety-depression/free-therapy-or-counsell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urnhspeople.hwb@nhs.net" TargetMode="External"/><Relationship Id="rId2" Type="http://schemas.openxmlformats.org/officeDocument/2006/relationships/hyperlink" Target="http://www.england.nhs.uk/peop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england.nhs.uk/supporting-our-nhs-people/How-to-guid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nhs.uk/groups/" TargetMode="External"/><Relationship Id="rId2" Type="http://schemas.openxmlformats.org/officeDocument/2006/relationships/hyperlink" Target="https://people.nhs.uk/theme-health-and-wellbeing/keeping-myself-and-teams-positiv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nhs.uk/support-for-leaders/coaching-and-mentoring-for-leaders/" TargetMode="External"/><Relationship Id="rId4" Type="http://schemas.openxmlformats.org/officeDocument/2006/relationships/hyperlink" Target="https://people.nhs.uk/projectm/mentorship-maintaining-your-sense-of-self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ople.nhs.uk/projec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people.nhs.uk/executivesuit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s.england.nhs.uk/growing-occupational-health-events" TargetMode="External"/><Relationship Id="rId2" Type="http://schemas.openxmlformats.org/officeDocument/2006/relationships/hyperlink" Target="https://www.nhshealthatwork.co.uk/growingoh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hsei-hwb.onlinesurveys.ac.uk/growing-occupational-health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stress-anxiety-depression/free-therapy-or-counselling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gland.nhs.uk/supporting-our-nhs-people/How-to-guides/" TargetMode="External"/><Relationship Id="rId4" Type="http://schemas.openxmlformats.org/officeDocument/2006/relationships/hyperlink" Target="http://www.england.nhs.uk/peopl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nhsei-hwb.onlinesurveys.ac.uk/supporting-our-nhs-people-your-feedbac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upporting-our-nhs-people/support-now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supporting-our-nhs-people/support-now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upporting-our-nhs-people/wellbeing-support-options/support-offer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england.nhs.uk/supporting-our-nhs-people/support-now/support-for-our-diverse-colleagu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eefproject.org/get-support" TargetMode="External"/><Relationship Id="rId2" Type="http://schemas.openxmlformats.org/officeDocument/2006/relationships/hyperlink" Target="https://inspiritedminds.org.uk/nh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gland.nhs.uk/supporting-our-nhs-people/support-now/support-for-our-diverse-colleagues/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people.nhs.uk/projectm/wellbeing-conversa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77401"/>
            <a:ext cx="12192000" cy="57348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5911" y="333756"/>
            <a:ext cx="1086611" cy="4358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6478" y="1039444"/>
            <a:ext cx="10702108" cy="69057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b="1" dirty="0">
                <a:solidFill>
                  <a:srgbClr val="006EC0"/>
                </a:solidFill>
                <a:latin typeface="Arial"/>
                <a:cs typeface="Arial"/>
              </a:rPr>
              <a:t>Supporting</a:t>
            </a:r>
            <a:r>
              <a:rPr sz="4400" b="1" spc="-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6EC0"/>
                </a:solidFill>
                <a:latin typeface="Arial"/>
                <a:cs typeface="Arial"/>
              </a:rPr>
              <a:t>Our</a:t>
            </a:r>
            <a:r>
              <a:rPr sz="4400" b="1" spc="-2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6EC0"/>
                </a:solidFill>
                <a:latin typeface="Arial"/>
                <a:cs typeface="Arial"/>
              </a:rPr>
              <a:t>NHS</a:t>
            </a:r>
            <a:r>
              <a:rPr lang="en-GB" sz="4400" b="1" dirty="0">
                <a:solidFill>
                  <a:srgbClr val="006EC0"/>
                </a:solidFill>
                <a:latin typeface="Arial"/>
                <a:cs typeface="Arial"/>
              </a:rPr>
              <a:t> People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479" y="1954529"/>
            <a:ext cx="8765722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>
                <a:solidFill>
                  <a:srgbClr val="006EC0"/>
                </a:solidFill>
                <a:latin typeface="Arial"/>
                <a:cs typeface="Arial"/>
              </a:rPr>
              <a:t>Helping</a:t>
            </a:r>
            <a:r>
              <a:rPr sz="2400" b="1" spc="-5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spc="-20">
                <a:solidFill>
                  <a:srgbClr val="006EC0"/>
                </a:solidFill>
                <a:latin typeface="Arial"/>
                <a:cs typeface="Arial"/>
              </a:rPr>
              <a:t>you</a:t>
            </a:r>
            <a:r>
              <a:rPr sz="2400" b="1" spc="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spc="-5">
                <a:solidFill>
                  <a:srgbClr val="006EC0"/>
                </a:solidFill>
                <a:latin typeface="Arial"/>
                <a:cs typeface="Arial"/>
              </a:rPr>
              <a:t>manage</a:t>
            </a:r>
            <a:r>
              <a:rPr sz="2400" b="1" spc="-20">
                <a:solidFill>
                  <a:srgbClr val="006EC0"/>
                </a:solidFill>
                <a:latin typeface="Arial"/>
                <a:cs typeface="Arial"/>
              </a:rPr>
              <a:t> your</a:t>
            </a:r>
            <a:r>
              <a:rPr sz="2400" b="1" spc="1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spc="5">
                <a:solidFill>
                  <a:srgbClr val="006EC0"/>
                </a:solidFill>
                <a:latin typeface="Arial"/>
                <a:cs typeface="Arial"/>
              </a:rPr>
              <a:t>own</a:t>
            </a:r>
            <a:r>
              <a:rPr sz="2400" b="1" spc="-1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spc="-5">
                <a:solidFill>
                  <a:srgbClr val="006EC0"/>
                </a:solidFill>
                <a:latin typeface="Arial"/>
                <a:cs typeface="Arial"/>
              </a:rPr>
              <a:t>health</a:t>
            </a:r>
            <a:r>
              <a:rPr sz="2400" b="1" spc="-4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6EC0"/>
                </a:solidFill>
                <a:latin typeface="Arial"/>
                <a:cs typeface="Arial"/>
              </a:rPr>
              <a:t>and</a:t>
            </a:r>
            <a:r>
              <a:rPr sz="2400" b="1" spc="-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6EC0"/>
                </a:solidFill>
                <a:latin typeface="Arial"/>
                <a:cs typeface="Arial"/>
              </a:rPr>
              <a:t>wellbeing</a:t>
            </a:r>
            <a:r>
              <a:rPr sz="2400" b="1" spc="-2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6EC0"/>
                </a:solidFill>
                <a:latin typeface="Arial"/>
                <a:cs typeface="Arial"/>
              </a:rPr>
              <a:t>whilst</a:t>
            </a:r>
            <a:r>
              <a:rPr sz="2400" b="1" spc="-7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006EC0"/>
                </a:solidFill>
                <a:latin typeface="Arial"/>
                <a:cs typeface="Arial"/>
              </a:rPr>
              <a:t>looking</a:t>
            </a:r>
            <a:r>
              <a:rPr sz="2400" b="1" spc="-5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spc="-5">
                <a:solidFill>
                  <a:srgbClr val="006EC0"/>
                </a:solidFill>
                <a:latin typeface="Arial"/>
                <a:cs typeface="Arial"/>
              </a:rPr>
              <a:t>after </a:t>
            </a:r>
            <a:r>
              <a:rPr sz="2400" b="1" spc="-65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spc="-5">
                <a:solidFill>
                  <a:srgbClr val="006EC0"/>
                </a:solidFill>
                <a:latin typeface="Arial"/>
                <a:cs typeface="Arial"/>
              </a:rPr>
              <a:t>others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9042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/>
              <a:t>Bespoke</a:t>
            </a:r>
            <a:r>
              <a:rPr spc="-30"/>
              <a:t> </a:t>
            </a:r>
            <a:r>
              <a:rPr spc="-10"/>
              <a:t>support</a:t>
            </a:r>
            <a:r>
              <a:rPr spc="-30"/>
              <a:t> </a:t>
            </a:r>
            <a:r>
              <a:rPr spc="-10"/>
              <a:t>for</a:t>
            </a:r>
            <a:r>
              <a:rPr spc="-30"/>
              <a:t> </a:t>
            </a:r>
            <a:r>
              <a:rPr spc="-15"/>
              <a:t>primary care</a:t>
            </a:r>
            <a:r>
              <a:rPr spc="-30"/>
              <a:t> </a:t>
            </a:r>
            <a:r>
              <a:rPr spc="-10"/>
              <a:t>colleagues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2514600"/>
            <a:ext cx="4742688" cy="2667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435" y="1416558"/>
            <a:ext cx="11224260" cy="532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#Looking</a:t>
            </a:r>
            <a:r>
              <a:rPr sz="2400" b="1" u="sng" spc="-5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after</a:t>
            </a:r>
            <a:r>
              <a:rPr sz="2400" b="1" u="sng" spc="-3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1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you</a:t>
            </a:r>
            <a:r>
              <a:rPr sz="2400" b="1" u="sng" spc="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too:</a:t>
            </a:r>
            <a:r>
              <a:rPr sz="2400" b="1" u="sng" spc="-3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Primary</a:t>
            </a:r>
            <a:r>
              <a:rPr sz="2400" b="1" u="sng" spc="-2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care</a:t>
            </a:r>
            <a:r>
              <a:rPr sz="2400" b="1" u="sng" spc="-2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coaching</a:t>
            </a:r>
            <a:r>
              <a:rPr sz="2400" b="1" u="sng" spc="-4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offer</a:t>
            </a:r>
            <a:endParaRPr sz="2400">
              <a:latin typeface="Arial"/>
              <a:cs typeface="Arial"/>
            </a:endParaRPr>
          </a:p>
          <a:p>
            <a:pPr marL="161925" marR="4839970">
              <a:lnSpc>
                <a:spcPct val="100000"/>
              </a:lnSpc>
              <a:spcBef>
                <a:spcPts val="1520"/>
              </a:spcBef>
            </a:pPr>
            <a:r>
              <a:rPr sz="1800" spc="-15">
                <a:latin typeface="Arial"/>
                <a:cs typeface="Arial"/>
              </a:rPr>
              <a:t>Our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primary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care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colleagues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(including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those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working</a:t>
            </a:r>
            <a:r>
              <a:rPr sz="1800" spc="110">
                <a:latin typeface="Arial"/>
                <a:cs typeface="Arial"/>
              </a:rPr>
              <a:t> </a:t>
            </a:r>
            <a:r>
              <a:rPr sz="1800" spc="20">
                <a:latin typeface="Arial"/>
                <a:cs typeface="Arial"/>
              </a:rPr>
              <a:t>in 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both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clinical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and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non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clinical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roles</a:t>
            </a:r>
            <a:r>
              <a:rPr sz="1800" spc="8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across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general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practice,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dental,</a:t>
            </a:r>
            <a:r>
              <a:rPr sz="1800" spc="8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optometry</a:t>
            </a:r>
            <a:r>
              <a:rPr sz="1800" spc="70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and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pharmacy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services,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have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faced </a:t>
            </a:r>
            <a:r>
              <a:rPr sz="1800" spc="35">
                <a:latin typeface="Arial"/>
                <a:cs typeface="Arial"/>
              </a:rPr>
              <a:t> unprecedented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challenges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throughout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the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pandemic.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Arial"/>
              <a:cs typeface="Arial"/>
            </a:endParaRPr>
          </a:p>
          <a:p>
            <a:pPr marL="161925" marR="4915535">
              <a:lnSpc>
                <a:spcPct val="98800"/>
              </a:lnSpc>
              <a:tabLst>
                <a:tab pos="2089150" algn="l"/>
              </a:tabLst>
            </a:pPr>
            <a:r>
              <a:rPr sz="1800" spc="30">
                <a:latin typeface="Arial"/>
                <a:cs typeface="Arial"/>
              </a:rPr>
              <a:t>This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individual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coaching</a:t>
            </a:r>
            <a:r>
              <a:rPr sz="1800" spc="8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support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offer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20">
                <a:latin typeface="Arial"/>
                <a:cs typeface="Arial"/>
              </a:rPr>
              <a:t>is</a:t>
            </a:r>
            <a:r>
              <a:rPr sz="1800" spc="8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available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20">
                <a:latin typeface="Arial"/>
                <a:cs typeface="Arial"/>
              </a:rPr>
              <a:t>to</a:t>
            </a:r>
            <a:r>
              <a:rPr sz="1800" spc="85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all 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primary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care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colleagues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and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15">
                <a:latin typeface="Arial"/>
                <a:cs typeface="Arial"/>
              </a:rPr>
              <a:t>is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delivered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15">
                <a:latin typeface="Arial"/>
                <a:cs typeface="Arial"/>
              </a:rPr>
              <a:t>by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highly </a:t>
            </a:r>
            <a:r>
              <a:rPr sz="1800" spc="35">
                <a:latin typeface="Arial"/>
                <a:cs typeface="Arial"/>
              </a:rPr>
              <a:t> skilled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and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experienced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coach.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This</a:t>
            </a:r>
            <a:r>
              <a:rPr sz="1800" spc="70">
                <a:latin typeface="Arial"/>
                <a:cs typeface="Arial"/>
              </a:rPr>
              <a:t> </a:t>
            </a:r>
            <a:r>
              <a:rPr sz="1800" spc="15">
                <a:latin typeface="Arial"/>
                <a:cs typeface="Arial"/>
              </a:rPr>
              <a:t>is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safe</a:t>
            </a:r>
            <a:r>
              <a:rPr sz="1800" spc="6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space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to </a:t>
            </a:r>
            <a:r>
              <a:rPr sz="1800" spc="30">
                <a:latin typeface="Arial"/>
                <a:cs typeface="Arial"/>
              </a:rPr>
              <a:t> offload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the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demands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20">
                <a:latin typeface="Arial"/>
                <a:cs typeface="Arial"/>
              </a:rPr>
              <a:t>of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whatever</a:t>
            </a:r>
            <a:r>
              <a:rPr sz="1800" spc="120">
                <a:latin typeface="Arial"/>
                <a:cs typeface="Arial"/>
              </a:rPr>
              <a:t> </a:t>
            </a:r>
            <a:r>
              <a:rPr sz="1800" spc="15">
                <a:latin typeface="Arial"/>
                <a:cs typeface="Arial"/>
              </a:rPr>
              <a:t>you</a:t>
            </a:r>
            <a:r>
              <a:rPr sz="1800" spc="100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are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experiencing </a:t>
            </a:r>
            <a:r>
              <a:rPr sz="1800" spc="40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and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15">
                <a:latin typeface="Arial"/>
                <a:cs typeface="Arial"/>
              </a:rPr>
              <a:t>be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supported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15">
                <a:latin typeface="Arial"/>
                <a:cs typeface="Arial"/>
              </a:rPr>
              <a:t>in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developing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practical</a:t>
            </a:r>
            <a:r>
              <a:rPr sz="1800" spc="6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strategies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for </a:t>
            </a:r>
            <a:r>
              <a:rPr sz="1800" spc="3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dealing</a:t>
            </a:r>
            <a:r>
              <a:rPr sz="1800" spc="100">
                <a:latin typeface="Arial"/>
                <a:cs typeface="Arial"/>
              </a:rPr>
              <a:t> </a:t>
            </a:r>
            <a:r>
              <a:rPr sz="1800" spc="20">
                <a:latin typeface="Arial"/>
                <a:cs typeface="Arial"/>
              </a:rPr>
              <a:t>with</a:t>
            </a:r>
            <a:r>
              <a:rPr sz="1800" spc="12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this.	</a:t>
            </a:r>
            <a:r>
              <a:rPr sz="1800" spc="25">
                <a:latin typeface="Arial"/>
                <a:cs typeface="Arial"/>
              </a:rPr>
              <a:t>It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might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15">
                <a:latin typeface="Arial"/>
                <a:cs typeface="Arial"/>
              </a:rPr>
              <a:t>be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that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through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40">
                <a:latin typeface="Arial"/>
                <a:cs typeface="Arial"/>
              </a:rPr>
              <a:t>one-off </a:t>
            </a:r>
            <a:r>
              <a:rPr sz="1800" spc="4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conversation</a:t>
            </a:r>
            <a:r>
              <a:rPr sz="1800" spc="70">
                <a:latin typeface="Arial"/>
                <a:cs typeface="Arial"/>
              </a:rPr>
              <a:t> </a:t>
            </a:r>
            <a:r>
              <a:rPr sz="1800" spc="15">
                <a:latin typeface="Arial"/>
                <a:cs typeface="Arial"/>
              </a:rPr>
              <a:t>you</a:t>
            </a:r>
            <a:r>
              <a:rPr sz="1800" spc="12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have</a:t>
            </a:r>
            <a:r>
              <a:rPr sz="1800" spc="85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all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the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strategies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15">
                <a:latin typeface="Arial"/>
                <a:cs typeface="Arial"/>
              </a:rPr>
              <a:t>you</a:t>
            </a:r>
            <a:r>
              <a:rPr sz="1800" spc="105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need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to</a:t>
            </a:r>
            <a:r>
              <a:rPr sz="1800" spc="85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cope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20">
                <a:latin typeface="Arial"/>
                <a:cs typeface="Arial"/>
              </a:rPr>
              <a:t>with</a:t>
            </a:r>
            <a:r>
              <a:rPr sz="1800" spc="120">
                <a:latin typeface="Arial"/>
                <a:cs typeface="Arial"/>
              </a:rPr>
              <a:t> </a:t>
            </a:r>
            <a:r>
              <a:rPr sz="1800" spc="20">
                <a:latin typeface="Arial"/>
                <a:cs typeface="Arial"/>
              </a:rPr>
              <a:t>your</a:t>
            </a:r>
            <a:r>
              <a:rPr sz="1800" spc="11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situation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and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stay</a:t>
            </a:r>
            <a:r>
              <a:rPr sz="1800" spc="85">
                <a:latin typeface="Arial"/>
                <a:cs typeface="Arial"/>
              </a:rPr>
              <a:t> </a:t>
            </a:r>
            <a:r>
              <a:rPr sz="1800" spc="20">
                <a:latin typeface="Arial"/>
                <a:cs typeface="Arial"/>
              </a:rPr>
              <a:t>well,</a:t>
            </a:r>
            <a:r>
              <a:rPr sz="1800" spc="125">
                <a:latin typeface="Arial"/>
                <a:cs typeface="Arial"/>
              </a:rPr>
              <a:t> </a:t>
            </a:r>
            <a:r>
              <a:rPr sz="1800" spc="15">
                <a:latin typeface="Arial"/>
                <a:cs typeface="Arial"/>
              </a:rPr>
              <a:t>or</a:t>
            </a:r>
            <a:r>
              <a:rPr sz="1800" spc="85">
                <a:latin typeface="Arial"/>
                <a:cs typeface="Arial"/>
              </a:rPr>
              <a:t> </a:t>
            </a:r>
            <a:r>
              <a:rPr sz="1800" spc="15">
                <a:latin typeface="Arial"/>
                <a:cs typeface="Arial"/>
              </a:rPr>
              <a:t>you</a:t>
            </a:r>
            <a:r>
              <a:rPr sz="1800" spc="12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might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30">
                <a:latin typeface="Arial"/>
                <a:cs typeface="Arial"/>
              </a:rPr>
              <a:t>find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25">
                <a:latin typeface="Arial"/>
                <a:cs typeface="Arial"/>
              </a:rPr>
              <a:t>few 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sessions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35">
                <a:latin typeface="Arial"/>
                <a:cs typeface="Arial"/>
              </a:rPr>
              <a:t>helpful.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>
                <a:latin typeface="Arial"/>
                <a:cs typeface="Arial"/>
                <a:hlinkClick r:id="rId4"/>
              </a:rPr>
              <a:t>Find</a:t>
            </a:r>
            <a:r>
              <a:rPr sz="1800" b="1" spc="35">
                <a:latin typeface="Arial"/>
                <a:cs typeface="Arial"/>
                <a:hlinkClick r:id="rId4"/>
              </a:rPr>
              <a:t> </a:t>
            </a:r>
            <a:r>
              <a:rPr sz="1800" b="1">
                <a:latin typeface="Arial"/>
                <a:cs typeface="Arial"/>
                <a:hlinkClick r:id="rId4"/>
              </a:rPr>
              <a:t>out</a:t>
            </a:r>
            <a:r>
              <a:rPr sz="1800" b="1" spc="60">
                <a:latin typeface="Arial"/>
                <a:cs typeface="Arial"/>
                <a:hlinkClick r:id="rId4"/>
              </a:rPr>
              <a:t> </a:t>
            </a:r>
            <a:r>
              <a:rPr sz="1800" b="1" spc="-5">
                <a:latin typeface="Arial"/>
                <a:cs typeface="Arial"/>
                <a:hlinkClick r:id="rId4"/>
              </a:rPr>
              <a:t>more:</a:t>
            </a:r>
            <a:r>
              <a:rPr sz="1800" b="1" spc="70">
                <a:latin typeface="Arial"/>
                <a:cs typeface="Arial"/>
                <a:hlinkClick r:id="rId4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https://www.england.nhs.uk/supporting-our-nhs-people/wellbeing-support-options/looking-after- </a:t>
            </a:r>
            <a:r>
              <a:rPr sz="1800" spc="-484">
                <a:solidFill>
                  <a:srgbClr val="0000FF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you-too/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3122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/>
              <a:t>Wellbeing</a:t>
            </a:r>
            <a:r>
              <a:rPr spc="-145"/>
              <a:t> </a:t>
            </a:r>
            <a:r>
              <a:rPr spc="-5"/>
              <a:t>apps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3780" y="1413458"/>
            <a:ext cx="10668635" cy="2186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177029" algn="l"/>
              </a:tabLst>
            </a:pPr>
            <a:r>
              <a:rPr sz="2000">
                <a:latin typeface="Arial"/>
                <a:cs typeface="Arial"/>
                <a:hlinkClick r:id="rId2"/>
              </a:rPr>
              <a:t>Throughout</a:t>
            </a:r>
            <a:r>
              <a:rPr sz="2000" spc="-35">
                <a:latin typeface="Arial"/>
                <a:cs typeface="Arial"/>
                <a:hlinkClick r:id="rId2"/>
              </a:rPr>
              <a:t> </a:t>
            </a:r>
            <a:r>
              <a:rPr sz="2000">
                <a:latin typeface="Arial"/>
                <a:cs typeface="Arial"/>
                <a:hlinkClick r:id="rId2"/>
              </a:rPr>
              <a:t>the</a:t>
            </a:r>
            <a:r>
              <a:rPr sz="2000" spc="-15">
                <a:latin typeface="Arial"/>
                <a:cs typeface="Arial"/>
                <a:hlinkClick r:id="rId2"/>
              </a:rPr>
              <a:t> </a:t>
            </a:r>
            <a:r>
              <a:rPr sz="2000">
                <a:latin typeface="Arial"/>
                <a:cs typeface="Arial"/>
                <a:hlinkClick r:id="rId2"/>
              </a:rPr>
              <a:t>pandemic,</a:t>
            </a:r>
            <a:r>
              <a:rPr sz="2000" spc="-30">
                <a:latin typeface="Arial"/>
                <a:cs typeface="Arial"/>
                <a:hlinkClick r:id="rId2"/>
              </a:rPr>
              <a:t> </a:t>
            </a:r>
            <a:r>
              <a:rPr sz="2000">
                <a:latin typeface="Arial"/>
                <a:cs typeface="Arial"/>
                <a:hlinkClick r:id="rId2"/>
              </a:rPr>
              <a:t>our</a:t>
            </a:r>
            <a:r>
              <a:rPr sz="2000" spc="-20">
                <a:latin typeface="Arial"/>
                <a:cs typeface="Arial"/>
                <a:hlinkClick r:id="rId2"/>
              </a:rPr>
              <a:t> </a:t>
            </a:r>
            <a:r>
              <a:rPr sz="2000">
                <a:latin typeface="Arial"/>
                <a:cs typeface="Arial"/>
                <a:hlinkClick r:id="rId2"/>
              </a:rPr>
              <a:t>NHS</a:t>
            </a:r>
            <a:r>
              <a:rPr sz="2000" spc="5">
                <a:latin typeface="Arial"/>
                <a:cs typeface="Arial"/>
                <a:hlinkClick r:id="rId2"/>
              </a:rPr>
              <a:t> </a:t>
            </a:r>
            <a:r>
              <a:rPr sz="2000">
                <a:latin typeface="Arial"/>
                <a:cs typeface="Arial"/>
                <a:hlinkClick r:id="rId2"/>
              </a:rPr>
              <a:t>people</a:t>
            </a:r>
            <a:r>
              <a:rPr sz="2000" spc="-15">
                <a:latin typeface="Arial"/>
                <a:cs typeface="Arial"/>
                <a:hlinkClick r:id="rId2"/>
              </a:rPr>
              <a:t> </a:t>
            </a:r>
            <a:r>
              <a:rPr sz="2000">
                <a:latin typeface="Arial"/>
                <a:cs typeface="Arial"/>
                <a:hlinkClick r:id="rId2"/>
              </a:rPr>
              <a:t>have</a:t>
            </a:r>
            <a:r>
              <a:rPr sz="2000" spc="-15">
                <a:latin typeface="Arial"/>
                <a:cs typeface="Arial"/>
                <a:hlinkClick r:id="rId2"/>
              </a:rPr>
              <a:t> </a:t>
            </a:r>
            <a:r>
              <a:rPr sz="2000">
                <a:latin typeface="Arial"/>
                <a:cs typeface="Arial"/>
                <a:hlinkClick r:id="rId2"/>
              </a:rPr>
              <a:t>been</a:t>
            </a:r>
            <a:r>
              <a:rPr sz="2000" spc="-5">
                <a:latin typeface="Arial"/>
                <a:cs typeface="Arial"/>
                <a:hlinkClick r:id="rId2"/>
              </a:rPr>
              <a:t> offered</a:t>
            </a:r>
            <a:r>
              <a:rPr sz="2000" spc="-25"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free</a:t>
            </a:r>
            <a:r>
              <a:rPr sz="2000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access</a:t>
            </a:r>
            <a:r>
              <a:rPr sz="2000" u="sng" spc="-4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to a</a:t>
            </a:r>
            <a:r>
              <a:rPr sz="2000" u="sng" spc="-1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range</a:t>
            </a:r>
            <a:r>
              <a:rPr sz="2000" u="sng" spc="-2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of</a:t>
            </a:r>
            <a:r>
              <a:rPr sz="2000" u="sng" spc="-2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mental </a:t>
            </a:r>
            <a:r>
              <a:rPr sz="2000" spc="-54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health</a:t>
            </a:r>
            <a:r>
              <a:rPr sz="2000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and</a:t>
            </a:r>
            <a:r>
              <a:rPr sz="2000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wellbeing</a:t>
            </a:r>
            <a:r>
              <a:rPr sz="2000" u="sng" spc="1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self</a:t>
            </a:r>
            <a:r>
              <a:rPr sz="2000" u="sng" spc="-1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help</a:t>
            </a:r>
            <a:r>
              <a:rPr sz="2000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apps</a:t>
            </a:r>
            <a:r>
              <a:rPr sz="2000">
                <a:latin typeface="Arial"/>
                <a:cs typeface="Arial"/>
                <a:hlinkClick r:id="rId2"/>
              </a:rPr>
              <a:t>.	Whilst we continue to review and develop a longer term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digital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health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wellbeing </a:t>
            </a:r>
            <a:r>
              <a:rPr sz="2000" spc="-25">
                <a:latin typeface="Arial"/>
                <a:cs typeface="Arial"/>
              </a:rPr>
              <a:t>offer,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access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to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current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apps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has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now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 spc="5">
                <a:latin typeface="Arial"/>
                <a:cs typeface="Arial"/>
              </a:rPr>
              <a:t>been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extended.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Arial"/>
              <a:cs typeface="Arial"/>
            </a:endParaRPr>
          </a:p>
          <a:p>
            <a:pPr marL="12700" marR="141605">
              <a:lnSpc>
                <a:spcPct val="100000"/>
              </a:lnSpc>
            </a:pPr>
            <a:r>
              <a:rPr sz="2000">
                <a:latin typeface="Arial"/>
                <a:cs typeface="Arial"/>
              </a:rPr>
              <a:t>Our NHS colleagues are </a:t>
            </a:r>
            <a:r>
              <a:rPr sz="2000" spc="-5">
                <a:latin typeface="Arial"/>
                <a:cs typeface="Arial"/>
              </a:rPr>
              <a:t>invited to </a:t>
            </a:r>
            <a:r>
              <a:rPr sz="2000">
                <a:latin typeface="Arial"/>
                <a:cs typeface="Arial"/>
              </a:rPr>
              <a:t>sign up to these apps, using their work email address, for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support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with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managing</a:t>
            </a:r>
            <a:r>
              <a:rPr sz="2000" spc="-1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stress</a:t>
            </a:r>
            <a:r>
              <a:rPr sz="2000" spc="-7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and</a:t>
            </a:r>
            <a:r>
              <a:rPr sz="2000" spc="-2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45">
                <a:solidFill>
                  <a:srgbClr val="006EC0"/>
                </a:solidFill>
                <a:latin typeface="Arial"/>
                <a:cs typeface="Arial"/>
              </a:rPr>
              <a:t>anxiety,</a:t>
            </a:r>
            <a:r>
              <a:rPr sz="2000" spc="-2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building resilience</a:t>
            </a:r>
            <a:r>
              <a:rPr lang="en-GB" sz="200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and</a:t>
            </a:r>
            <a:r>
              <a:rPr sz="2000" spc="-2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taking</a:t>
            </a:r>
            <a:r>
              <a:rPr sz="2000" spc="-4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a </a:t>
            </a:r>
            <a:r>
              <a:rPr sz="2000" spc="-54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moment</a:t>
            </a:r>
            <a:r>
              <a:rPr sz="2000" spc="-7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5">
                <a:solidFill>
                  <a:srgbClr val="006EC0"/>
                </a:solidFill>
                <a:latin typeface="Arial"/>
                <a:cs typeface="Arial"/>
              </a:rPr>
              <a:t>to</a:t>
            </a:r>
            <a:r>
              <a:rPr sz="2000" spc="-3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be</a:t>
            </a:r>
            <a:r>
              <a:rPr sz="2000" spc="-3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mindful</a:t>
            </a:r>
            <a:r>
              <a:rPr sz="2000">
                <a:latin typeface="Arial"/>
                <a:cs typeface="Arial"/>
              </a:rPr>
              <a:t>.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5329504"/>
            <a:ext cx="2165270" cy="6149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436" y="3529288"/>
            <a:ext cx="1344168" cy="13441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9400" y="5444542"/>
            <a:ext cx="2345435" cy="4998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2813" y="3791740"/>
            <a:ext cx="1120140" cy="11277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59172" y="3791740"/>
            <a:ext cx="1123188" cy="105156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06095" y="6272899"/>
            <a:ext cx="1013460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2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4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</a:t>
            </a:r>
            <a:r>
              <a:rPr sz="1800" b="1" spc="25">
                <a:latin typeface="Arial"/>
                <a:cs typeface="Arial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https://www.england.nhs.uk/supporting-our-nhs-people/support-now/wellbeing-apps/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3130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Wellbeing</a:t>
            </a:r>
            <a:r>
              <a:rPr spc="-170"/>
              <a:t> </a:t>
            </a:r>
            <a:r>
              <a:rPr spc="-5"/>
              <a:t>apps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7715" y="1536217"/>
            <a:ext cx="4258310" cy="31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Headspace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10"/>
              </a:spcBef>
            </a:pPr>
            <a:r>
              <a:rPr sz="2000">
                <a:latin typeface="Arial"/>
                <a:cs typeface="Arial"/>
              </a:rPr>
              <a:t>Headspace is a science-backed app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 mindfulness and meditation,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providing unique tools and resources </a:t>
            </a:r>
            <a:r>
              <a:rPr sz="2000" spc="-54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to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help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reduce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stress,</a:t>
            </a:r>
            <a:r>
              <a:rPr sz="2000" spc="-1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build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resilience,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aid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better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sleep.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>
                <a:latin typeface="Arial"/>
                <a:cs typeface="Arial"/>
              </a:rPr>
              <a:t>Free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access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has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now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been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extended</a:t>
            </a:r>
          </a:p>
          <a:p>
            <a:pPr marL="12700">
              <a:lnSpc>
                <a:spcPct val="100000"/>
              </a:lnSpc>
            </a:pPr>
            <a:r>
              <a:rPr sz="2000">
                <a:latin typeface="Arial"/>
                <a:cs typeface="Arial"/>
              </a:rPr>
              <a:t>until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31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December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2021.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941" y="5020221"/>
            <a:ext cx="3689604" cy="7940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40221" y="1491996"/>
            <a:ext cx="4707890" cy="334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</a:rPr>
              <a:t>Unmind</a:t>
            </a:r>
            <a:endParaRPr sz="2400">
              <a:latin typeface="Arial"/>
              <a:cs typeface="Arial"/>
            </a:endParaRPr>
          </a:p>
          <a:p>
            <a:pPr marL="12700" marR="211454">
              <a:lnSpc>
                <a:spcPct val="100000"/>
              </a:lnSpc>
              <a:spcBef>
                <a:spcPts val="1465"/>
              </a:spcBef>
              <a:tabLst>
                <a:tab pos="899160" algn="l"/>
                <a:tab pos="1664335" algn="l"/>
              </a:tabLst>
            </a:pPr>
            <a:r>
              <a:rPr sz="2000">
                <a:latin typeface="Arial"/>
                <a:cs typeface="Arial"/>
              </a:rPr>
              <a:t>Unmind is a mental health platform that </a:t>
            </a:r>
            <a:r>
              <a:rPr sz="2000" spc="-5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empowers </a:t>
            </a:r>
            <a:r>
              <a:rPr sz="2000" spc="-20">
                <a:latin typeface="Arial"/>
                <a:cs typeface="Arial"/>
              </a:rPr>
              <a:t>staff </a:t>
            </a:r>
            <a:r>
              <a:rPr sz="2000" spc="-5">
                <a:latin typeface="Arial"/>
                <a:cs typeface="Arial"/>
              </a:rPr>
              <a:t>to </a:t>
            </a:r>
            <a:r>
              <a:rPr sz="2000">
                <a:latin typeface="Arial"/>
                <a:cs typeface="Arial"/>
              </a:rPr>
              <a:t>proactively improve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their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mental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wellbeing.</a:t>
            </a:r>
            <a:r>
              <a:rPr sz="2000" spc="-5">
                <a:latin typeface="Arial"/>
                <a:cs typeface="Arial"/>
              </a:rPr>
              <a:t> It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includes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digital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programmes designed to help with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stress,	sleep, coping, connection,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fulfilment and	nutrition.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>
                <a:latin typeface="Arial"/>
                <a:cs typeface="Arial"/>
              </a:rPr>
              <a:t>Free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access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has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now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been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extended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until</a:t>
            </a:r>
          </a:p>
          <a:p>
            <a:pPr marL="12700">
              <a:lnSpc>
                <a:spcPct val="100000"/>
              </a:lnSpc>
            </a:pPr>
            <a:r>
              <a:rPr sz="2000" spc="-5">
                <a:latin typeface="Arial"/>
                <a:cs typeface="Arial"/>
              </a:rPr>
              <a:t>31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December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2021.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4611" y="5069173"/>
            <a:ext cx="2517648" cy="6812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6095" y="6272899"/>
            <a:ext cx="1013460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2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4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</a:t>
            </a:r>
            <a:r>
              <a:rPr sz="1800" b="1" spc="25">
                <a:latin typeface="Arial"/>
                <a:cs typeface="Arial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https://www.england.nhs.uk/supporting-our-nhs-people/support-now/wellbeing-apps/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3130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Wellbeing</a:t>
            </a:r>
            <a:r>
              <a:rPr spc="-170"/>
              <a:t> </a:t>
            </a:r>
            <a:r>
              <a:rPr spc="-5"/>
              <a:t>apps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9500" y="1578355"/>
            <a:ext cx="2978100" cy="3495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Movement</a:t>
            </a:r>
            <a:r>
              <a:rPr sz="2000" b="1" u="sng" spc="-6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2000" b="1" u="sng" spc="-1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Modern</a:t>
            </a:r>
            <a:r>
              <a:rPr sz="2000" b="1" u="sng" spc="-7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Life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2200"/>
              </a:spcBef>
              <a:tabLst>
                <a:tab pos="2002789" algn="l"/>
                <a:tab pos="2466340" algn="l"/>
                <a:tab pos="2943225" algn="l"/>
              </a:tabLst>
            </a:pPr>
            <a:r>
              <a:rPr sz="2000">
                <a:latin typeface="Arial"/>
                <a:cs typeface="Arial"/>
              </a:rPr>
              <a:t>Movement</a:t>
            </a:r>
            <a:r>
              <a:rPr sz="2000" spc="-9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for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Modern</a:t>
            </a:r>
            <a:r>
              <a:rPr sz="2000" spc="-9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Life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is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British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online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yoga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platform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that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brings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together world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class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yoga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teachers</a:t>
            </a:r>
            <a:r>
              <a:rPr lang="en-GB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252095" algn="ctr">
              <a:lnSpc>
                <a:spcPct val="100000"/>
              </a:lnSpc>
            </a:pPr>
            <a:r>
              <a:rPr sz="2000">
                <a:latin typeface="Arial"/>
                <a:cs typeface="Arial"/>
              </a:rPr>
              <a:t>Free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access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has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now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been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extended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until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30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September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2021.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3735" y="5156951"/>
            <a:ext cx="990600" cy="9988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6095" y="6272899"/>
            <a:ext cx="1013460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2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4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</a:t>
            </a:r>
            <a:r>
              <a:rPr sz="1800" b="1" spc="25">
                <a:latin typeface="Arial"/>
                <a:cs typeface="Arial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https://www.england.nhs.uk/supporting-our-nhs-people/support-now/wellbeing-apps/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C232932-05A1-468F-9D27-6D743617398B}"/>
              </a:ext>
            </a:extLst>
          </p:cNvPr>
          <p:cNvSpPr txBox="1"/>
          <p:nvPr/>
        </p:nvSpPr>
        <p:spPr>
          <a:xfrm>
            <a:off x="4381500" y="1216355"/>
            <a:ext cx="3429000" cy="3970382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65"/>
              </a:spcBef>
            </a:pPr>
            <a:r>
              <a:rPr sz="20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StayAlive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10000"/>
              </a:lnSpc>
              <a:spcBef>
                <a:spcPts val="910"/>
              </a:spcBef>
              <a:tabLst>
                <a:tab pos="788035" algn="l"/>
                <a:tab pos="1452880" algn="l"/>
              </a:tabLst>
            </a:pPr>
            <a:r>
              <a:rPr sz="2000">
                <a:latin typeface="Arial"/>
                <a:cs typeface="Arial"/>
              </a:rPr>
              <a:t>The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</a:t>
            </a:r>
            <a:r>
              <a:rPr sz="2000" spc="-10">
                <a:latin typeface="Arial"/>
                <a:cs typeface="Arial"/>
              </a:rPr>
              <a:t>t</a:t>
            </a:r>
            <a:r>
              <a:rPr sz="2000">
                <a:latin typeface="Arial"/>
                <a:cs typeface="Arial"/>
              </a:rPr>
              <a:t>ay</a:t>
            </a:r>
            <a:r>
              <a:rPr sz="2000" spc="-1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Al</a:t>
            </a:r>
            <a:r>
              <a:rPr sz="2000" spc="-10">
                <a:latin typeface="Arial"/>
                <a:cs typeface="Arial"/>
              </a:rPr>
              <a:t>i</a:t>
            </a:r>
            <a:r>
              <a:rPr sz="2000">
                <a:latin typeface="Arial"/>
                <a:cs typeface="Arial"/>
              </a:rPr>
              <a:t>ve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app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is a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</a:t>
            </a:r>
            <a:r>
              <a:rPr sz="2000" spc="5">
                <a:latin typeface="Arial"/>
                <a:cs typeface="Arial"/>
              </a:rPr>
              <a:t>u</a:t>
            </a:r>
            <a:r>
              <a:rPr sz="2000">
                <a:latin typeface="Arial"/>
                <a:cs typeface="Arial"/>
              </a:rPr>
              <a:t>icide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prevent</a:t>
            </a:r>
            <a:r>
              <a:rPr sz="2000" spc="-10">
                <a:latin typeface="Arial"/>
                <a:cs typeface="Arial"/>
              </a:rPr>
              <a:t>i</a:t>
            </a:r>
            <a:r>
              <a:rPr sz="2000">
                <a:latin typeface="Arial"/>
                <a:cs typeface="Arial"/>
              </a:rPr>
              <a:t>on  resource for the UK, packed full of useful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information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tools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to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help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you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stay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safe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 </a:t>
            </a:r>
            <a:r>
              <a:rPr sz="2000" spc="-5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</a:t>
            </a:r>
            <a:r>
              <a:rPr sz="2000" spc="5">
                <a:latin typeface="Arial"/>
                <a:cs typeface="Arial"/>
              </a:rPr>
              <a:t>r</a:t>
            </a:r>
            <a:r>
              <a:rPr sz="2000">
                <a:latin typeface="Arial"/>
                <a:cs typeface="Arial"/>
              </a:rPr>
              <a:t>isis.</a:t>
            </a:r>
            <a:r>
              <a:rPr sz="2000" spc="-140">
                <a:latin typeface="Arial"/>
                <a:cs typeface="Arial"/>
              </a:rPr>
              <a:t> </a:t>
            </a:r>
            <a:r>
              <a:rPr sz="2000" spc="-250">
                <a:latin typeface="Arial"/>
                <a:cs typeface="Arial"/>
              </a:rPr>
              <a:t>Y</a:t>
            </a:r>
            <a:r>
              <a:rPr sz="2000" spc="-65">
                <a:latin typeface="Arial"/>
                <a:cs typeface="Arial"/>
              </a:rPr>
              <a:t>o</a:t>
            </a:r>
            <a:r>
              <a:rPr sz="2000">
                <a:latin typeface="Arial"/>
                <a:cs typeface="Arial"/>
              </a:rPr>
              <a:t>u</a:t>
            </a:r>
            <a:r>
              <a:rPr sz="2000" spc="-9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</a:t>
            </a:r>
            <a:r>
              <a:rPr sz="2000" spc="5">
                <a:latin typeface="Arial"/>
                <a:cs typeface="Arial"/>
              </a:rPr>
              <a:t>a</a:t>
            </a:r>
            <a:r>
              <a:rPr sz="2000">
                <a:latin typeface="Arial"/>
                <a:cs typeface="Arial"/>
              </a:rPr>
              <a:t>n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use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it</a:t>
            </a:r>
            <a:r>
              <a:rPr sz="2000" spc="-10">
                <a:latin typeface="Arial"/>
                <a:cs typeface="Arial"/>
              </a:rPr>
              <a:t> i</a:t>
            </a:r>
            <a:r>
              <a:rPr sz="2000">
                <a:latin typeface="Arial"/>
                <a:cs typeface="Arial"/>
              </a:rPr>
              <a:t>f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y</a:t>
            </a:r>
            <a:r>
              <a:rPr sz="2000">
                <a:latin typeface="Arial"/>
                <a:cs typeface="Arial"/>
              </a:rPr>
              <a:t>ou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are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ha</a:t>
            </a:r>
            <a:r>
              <a:rPr sz="2000" spc="-10">
                <a:latin typeface="Arial"/>
                <a:cs typeface="Arial"/>
              </a:rPr>
              <a:t>v</a:t>
            </a:r>
            <a:r>
              <a:rPr sz="2000">
                <a:latin typeface="Arial"/>
                <a:cs typeface="Arial"/>
              </a:rPr>
              <a:t>ing  thoughts of suicide or if you are concerned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about</a:t>
            </a:r>
            <a:r>
              <a:rPr lang="en-GB" sz="200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someone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else</a:t>
            </a:r>
            <a:r>
              <a:rPr sz="2000" spc="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who</a:t>
            </a:r>
            <a:r>
              <a:rPr sz="2000" spc="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may</a:t>
            </a:r>
            <a:r>
              <a:rPr sz="2000" spc="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be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considering	suicide.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BFBCDFE0-5203-409D-8CF2-A8AC145BCD1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00" y="5359189"/>
            <a:ext cx="990600" cy="8991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066CED-477F-4CDA-A204-C3663E33F6CC}"/>
              </a:ext>
            </a:extLst>
          </p:cNvPr>
          <p:cNvSpPr/>
          <p:nvPr/>
        </p:nvSpPr>
        <p:spPr>
          <a:xfrm>
            <a:off x="8315524" y="1384594"/>
            <a:ext cx="3724075" cy="3806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20"/>
              </a:spcBef>
            </a:pPr>
            <a:r>
              <a:rPr lang="en-GB" sz="2000" b="1" u="sng" err="1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BrightSky</a:t>
            </a:r>
            <a:endParaRPr lang="en-GB" sz="2000">
              <a:latin typeface="Arial"/>
              <a:cs typeface="Arial"/>
            </a:endParaRPr>
          </a:p>
          <a:p>
            <a:pPr marL="12700" marR="5080" algn="ctr">
              <a:lnSpc>
                <a:spcPct val="91700"/>
              </a:lnSpc>
              <a:spcBef>
                <a:spcPts val="1310"/>
              </a:spcBef>
            </a:pPr>
            <a:r>
              <a:rPr lang="en-GB" sz="2000">
                <a:latin typeface="Arial"/>
                <a:cs typeface="Arial"/>
              </a:rPr>
              <a:t>Bright Sky is a free to download mobile app </a:t>
            </a:r>
            <a:r>
              <a:rPr lang="en-GB" sz="2000" spc="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providing</a:t>
            </a:r>
            <a:r>
              <a:rPr lang="en-GB" sz="2000" spc="-4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support</a:t>
            </a:r>
            <a:r>
              <a:rPr lang="en-GB" sz="2000" spc="-9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and</a:t>
            </a:r>
            <a:r>
              <a:rPr lang="en-GB" sz="2000" spc="-4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information</a:t>
            </a:r>
            <a:r>
              <a:rPr lang="en-GB" sz="2000" spc="-70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for</a:t>
            </a:r>
            <a:r>
              <a:rPr lang="en-GB" sz="2000" spc="-60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anyone </a:t>
            </a:r>
            <a:r>
              <a:rPr lang="en-GB" sz="2000" spc="-540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who may be </a:t>
            </a:r>
            <a:r>
              <a:rPr lang="en-GB" sz="2000" spc="-5">
                <a:latin typeface="Arial"/>
                <a:cs typeface="Arial"/>
              </a:rPr>
              <a:t>in </a:t>
            </a:r>
            <a:r>
              <a:rPr lang="en-GB" sz="2000">
                <a:latin typeface="Arial"/>
                <a:cs typeface="Arial"/>
              </a:rPr>
              <a:t>an abusive relationship or </a:t>
            </a:r>
            <a:r>
              <a:rPr lang="en-GB" sz="2000" spc="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those</a:t>
            </a:r>
            <a:r>
              <a:rPr lang="en-GB" sz="2000" spc="-5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concerned</a:t>
            </a:r>
            <a:r>
              <a:rPr lang="en-GB" sz="2000" spc="-8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about</a:t>
            </a:r>
            <a:r>
              <a:rPr lang="en-GB" sz="2000" spc="-50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someone</a:t>
            </a:r>
            <a:r>
              <a:rPr lang="en-GB" sz="2000" spc="-7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they</a:t>
            </a:r>
            <a:r>
              <a:rPr lang="en-GB" sz="2000" spc="-55">
                <a:latin typeface="Arial"/>
                <a:cs typeface="Arial"/>
              </a:rPr>
              <a:t> </a:t>
            </a:r>
            <a:r>
              <a:rPr lang="en-GB" sz="2000" spc="-40">
                <a:latin typeface="Arial"/>
                <a:cs typeface="Arial"/>
              </a:rPr>
              <a:t>know.</a:t>
            </a:r>
            <a:endParaRPr lang="en-GB" sz="2000">
              <a:latin typeface="Arial"/>
              <a:cs typeface="Arial"/>
            </a:endParaRPr>
          </a:p>
          <a:p>
            <a:pPr marL="12700" marR="379095" algn="ctr">
              <a:lnSpc>
                <a:spcPts val="2210"/>
              </a:lnSpc>
              <a:spcBef>
                <a:spcPts val="1019"/>
              </a:spcBef>
            </a:pPr>
            <a:r>
              <a:rPr lang="en-GB" sz="2000">
                <a:latin typeface="Arial"/>
                <a:cs typeface="Arial"/>
              </a:rPr>
              <a:t>The</a:t>
            </a:r>
            <a:r>
              <a:rPr lang="en-GB" sz="2000" spc="-4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app</a:t>
            </a:r>
            <a:r>
              <a:rPr lang="en-GB" sz="2000" spc="-30">
                <a:latin typeface="Arial"/>
                <a:cs typeface="Arial"/>
              </a:rPr>
              <a:t> </a:t>
            </a:r>
            <a:r>
              <a:rPr lang="en-GB" sz="2000" spc="-5">
                <a:latin typeface="Arial"/>
                <a:cs typeface="Arial"/>
              </a:rPr>
              <a:t>is</a:t>
            </a:r>
            <a:r>
              <a:rPr lang="en-GB" sz="2000" spc="-1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also</a:t>
            </a:r>
            <a:r>
              <a:rPr lang="en-GB" sz="2000" spc="-3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available</a:t>
            </a:r>
            <a:r>
              <a:rPr lang="en-GB" sz="2000" spc="-10">
                <a:latin typeface="Arial"/>
                <a:cs typeface="Arial"/>
              </a:rPr>
              <a:t> </a:t>
            </a:r>
            <a:r>
              <a:rPr lang="en-GB" sz="2000" spc="-5">
                <a:latin typeface="Arial"/>
                <a:cs typeface="Arial"/>
              </a:rPr>
              <a:t>to</a:t>
            </a:r>
            <a:r>
              <a:rPr lang="en-GB" sz="2000" spc="-3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use</a:t>
            </a:r>
            <a:r>
              <a:rPr lang="en-GB" sz="2000" spc="-50">
                <a:latin typeface="Arial"/>
                <a:cs typeface="Arial"/>
              </a:rPr>
              <a:t> </a:t>
            </a:r>
            <a:r>
              <a:rPr lang="en-GB" sz="2000" spc="-5">
                <a:latin typeface="Arial"/>
                <a:cs typeface="Arial"/>
              </a:rPr>
              <a:t>in</a:t>
            </a:r>
            <a:r>
              <a:rPr lang="en-GB" sz="2000" spc="-20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Polish, </a:t>
            </a:r>
            <a:r>
              <a:rPr lang="en-GB" sz="2000" spc="-540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Punjabi</a:t>
            </a:r>
            <a:r>
              <a:rPr lang="en-GB" sz="2000" spc="-10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and</a:t>
            </a:r>
            <a:r>
              <a:rPr lang="en-GB" sz="2000" spc="-45">
                <a:latin typeface="Arial"/>
                <a:cs typeface="Arial"/>
              </a:rPr>
              <a:t> </a:t>
            </a:r>
            <a:r>
              <a:rPr lang="en-GB" sz="2000">
                <a:latin typeface="Arial"/>
                <a:cs typeface="Arial"/>
              </a:rPr>
              <a:t>Urdu.</a:t>
            </a:r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4D56CBD5-A3BF-4C80-91FD-567623FB78E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0095" y="5344640"/>
            <a:ext cx="990600" cy="8991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7019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Physical</a:t>
            </a:r>
            <a:r>
              <a:rPr spc="-35"/>
              <a:t> </a:t>
            </a:r>
            <a:r>
              <a:rPr spc="-15"/>
              <a:t>health</a:t>
            </a:r>
            <a:r>
              <a:rPr spc="-40"/>
              <a:t> </a:t>
            </a:r>
            <a:r>
              <a:rPr spc="-10"/>
              <a:t>and</a:t>
            </a:r>
            <a:r>
              <a:rPr spc="-40"/>
              <a:t> </a:t>
            </a:r>
            <a:r>
              <a:rPr spc="-10"/>
              <a:t>wellbeing</a:t>
            </a:r>
            <a:r>
              <a:rPr spc="-50"/>
              <a:t> </a:t>
            </a:r>
            <a:r>
              <a:rPr spc="-10"/>
              <a:t>offer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0972" y="1400683"/>
            <a:ext cx="4008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Invictus</a:t>
            </a:r>
            <a:r>
              <a:rPr sz="2400" b="1" u="sng" spc="-6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Games</a:t>
            </a:r>
            <a:r>
              <a:rPr sz="2400" b="1" u="sng" spc="-5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Foundation </a:t>
            </a:r>
            <a:r>
              <a:rPr sz="2400" b="1" spc="-65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Partnership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1295400"/>
            <a:ext cx="5202936" cy="2819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8800" y="4418076"/>
            <a:ext cx="3157728" cy="17846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18447" y="4373879"/>
            <a:ext cx="3159252" cy="17846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3695" y="2411348"/>
            <a:ext cx="11612245" cy="4224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9545" marR="5886450">
              <a:lnSpc>
                <a:spcPct val="99100"/>
              </a:lnSpc>
              <a:spcBef>
                <a:spcPts val="110"/>
              </a:spcBef>
            </a:pPr>
            <a:r>
              <a:rPr sz="1600" spc="-5">
                <a:latin typeface="Arial"/>
                <a:cs typeface="Arial"/>
              </a:rPr>
              <a:t>Looking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after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your</a:t>
            </a:r>
            <a:r>
              <a:rPr sz="1600" spc="3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physical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health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is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key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to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supporting </a:t>
            </a:r>
            <a:r>
              <a:rPr sz="1600" spc="-10">
                <a:latin typeface="Arial"/>
                <a:cs typeface="Arial"/>
              </a:rPr>
              <a:t>your </a:t>
            </a:r>
            <a:r>
              <a:rPr sz="1600" spc="-5">
                <a:latin typeface="Arial"/>
                <a:cs typeface="Arial"/>
              </a:rPr>
              <a:t> overall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health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and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wellbeing,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including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your</a:t>
            </a:r>
            <a:r>
              <a:rPr sz="1600" spc="3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mental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health.</a:t>
            </a:r>
            <a:r>
              <a:rPr sz="1600" spc="39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As </a:t>
            </a:r>
            <a:r>
              <a:rPr sz="1600" spc="-43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such, </a:t>
            </a:r>
            <a:r>
              <a:rPr sz="1600" spc="-15">
                <a:latin typeface="Arial"/>
                <a:cs typeface="Arial"/>
              </a:rPr>
              <a:t>we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are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pleased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to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be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working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with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the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following 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organisations to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offer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physical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health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and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wellbeing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support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to </a:t>
            </a:r>
            <a:r>
              <a:rPr sz="1600" spc="-43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our NHS people..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Arial"/>
              <a:cs typeface="Arial"/>
            </a:endParaRPr>
          </a:p>
          <a:p>
            <a:pPr marL="188595" marR="6417310">
              <a:lnSpc>
                <a:spcPct val="99000"/>
              </a:lnSpc>
            </a:pPr>
            <a:r>
              <a:rPr sz="1600" spc="-15">
                <a:latin typeface="Arial"/>
                <a:cs typeface="Arial"/>
              </a:rPr>
              <a:t>We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know it has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been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a tough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year</a:t>
            </a:r>
            <a:r>
              <a:rPr sz="1600" spc="3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for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everyone,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but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the </a:t>
            </a:r>
            <a:r>
              <a:rPr sz="1600" spc="-43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best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time to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focus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on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your</a:t>
            </a:r>
            <a:r>
              <a:rPr sz="1600" spc="3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own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physical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and mental 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wellbeing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is</a:t>
            </a:r>
            <a:r>
              <a:rPr sz="1600" spc="-10">
                <a:latin typeface="Arial"/>
                <a:cs typeface="Arial"/>
              </a:rPr>
              <a:t> always</a:t>
            </a:r>
            <a:r>
              <a:rPr sz="1600" spc="25">
                <a:latin typeface="Arial"/>
                <a:cs typeface="Arial"/>
              </a:rPr>
              <a:t> </a:t>
            </a:r>
            <a:r>
              <a:rPr sz="1600" spc="-30">
                <a:latin typeface="Arial"/>
                <a:cs typeface="Arial"/>
              </a:rPr>
              <a:t>now.</a:t>
            </a:r>
            <a:r>
              <a:rPr sz="1600" spc="-10">
                <a:latin typeface="Arial"/>
                <a:cs typeface="Arial"/>
              </a:rPr>
              <a:t> That’s why</a:t>
            </a:r>
            <a:r>
              <a:rPr sz="1600" spc="3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we’ve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partnered </a:t>
            </a:r>
            <a:r>
              <a:rPr sz="1600" spc="-15">
                <a:latin typeface="Arial"/>
                <a:cs typeface="Arial"/>
              </a:rPr>
              <a:t> with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Invictus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Games</a:t>
            </a:r>
            <a:r>
              <a:rPr sz="1600" spc="2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Foundation,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the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partnership </a:t>
            </a:r>
            <a:r>
              <a:rPr sz="1600" spc="-15">
                <a:latin typeface="Arial"/>
                <a:cs typeface="Arial"/>
              </a:rPr>
              <a:t> includes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the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launch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of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a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series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of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podcasts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that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reflect 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on a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variety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of</a:t>
            </a:r>
            <a:r>
              <a:rPr sz="1600" spc="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themes</a:t>
            </a:r>
            <a:r>
              <a:rPr sz="1600" spc="2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and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a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“5K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our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way”</a:t>
            </a:r>
            <a:r>
              <a:rPr sz="1600" spc="4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challenge, </a:t>
            </a:r>
            <a:r>
              <a:rPr sz="1600" spc="-5">
                <a:latin typeface="Arial"/>
                <a:cs typeface="Arial"/>
              </a:rPr>
              <a:t> designed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to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help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inspire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and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support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our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NHS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people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to </a:t>
            </a:r>
            <a:r>
              <a:rPr sz="1600" spc="-43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step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away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from</a:t>
            </a:r>
            <a:r>
              <a:rPr sz="1600" spc="3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work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and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take time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for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themselves.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4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7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</a:t>
            </a:r>
            <a:r>
              <a:rPr sz="1800" b="1" spc="40">
                <a:latin typeface="Arial"/>
                <a:cs typeface="Arial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https://www.england.nhs.uk/supporting-our-nhs-people/support-now/physical-health-and-wellbeing/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542" y="1232153"/>
            <a:ext cx="6837046" cy="39651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4640">
              <a:spcBef>
                <a:spcPts val="100"/>
              </a:spcBef>
            </a:pPr>
            <a:r>
              <a:rPr lang="en-GB" sz="2400">
                <a:latin typeface="Arial"/>
                <a:cs typeface="Arial"/>
                <a:hlinkClick r:id="rId2"/>
              </a:rPr>
              <a:t>Digital weight  management programme for NHS staff</a:t>
            </a:r>
            <a:endParaRPr lang="en-US" sz="2400">
              <a:latin typeface="Arial"/>
              <a:cs typeface="Arial"/>
            </a:endParaRPr>
          </a:p>
          <a:p>
            <a:pPr marL="751840" lvl="1">
              <a:spcBef>
                <a:spcPts val="100"/>
              </a:spcBef>
            </a:pPr>
            <a:endParaRPr lang="en-GB" sz="1600">
              <a:latin typeface="Arial"/>
              <a:ea typeface="+mn-lt"/>
              <a:cs typeface="Arial"/>
            </a:endParaRPr>
          </a:p>
          <a:p>
            <a:pPr lvl="1"/>
            <a:r>
              <a:rPr lang="en-GB" sz="1600">
                <a:latin typeface="Arial"/>
                <a:ea typeface="+mn-lt"/>
                <a:cs typeface="+mn-lt"/>
              </a:rPr>
              <a:t>This is a new and exciting programme being offered to NHS staff living with obesity, to provide the support needed to stay healthy and active.</a:t>
            </a:r>
            <a:endParaRPr lang="en-GB" sz="1600">
              <a:latin typeface="Arial"/>
              <a:cs typeface="Arial"/>
            </a:endParaRPr>
          </a:p>
          <a:p>
            <a:pPr lvl="1"/>
            <a:endParaRPr lang="en-GB" sz="1600">
              <a:latin typeface="Arial"/>
              <a:ea typeface="+mn-lt"/>
              <a:cs typeface="+mn-lt"/>
            </a:endParaRPr>
          </a:p>
          <a:p>
            <a:pPr lvl="1"/>
            <a:r>
              <a:rPr lang="en-GB" sz="1600">
                <a:latin typeface="Arial"/>
                <a:ea typeface="+mn-lt"/>
                <a:cs typeface="+mn-lt"/>
              </a:rPr>
              <a:t>This programme offers NHS staff free, online access to a 12-week weight management programme which is designed to be personally tailored to support you on your journey to a healthier lifestyle. As a digital programme, it can be used anywhere, allowing you to complete the programme in your own time, at a pace that works for you.</a:t>
            </a:r>
            <a:endParaRPr lang="en-GB" sz="1600">
              <a:latin typeface="Arial"/>
              <a:cs typeface="Arial"/>
            </a:endParaRPr>
          </a:p>
          <a:p>
            <a:pPr lvl="1"/>
            <a:endParaRPr lang="en-GB" sz="1600">
              <a:latin typeface="Arial"/>
              <a:cs typeface="Calibri"/>
            </a:endParaRPr>
          </a:p>
          <a:p>
            <a:pPr lvl="1"/>
            <a:r>
              <a:rPr lang="en-GB" sz="1600">
                <a:latin typeface="Arial"/>
                <a:ea typeface="+mn-lt"/>
                <a:cs typeface="+mn-lt"/>
              </a:rPr>
              <a:t>There is never a better time to look after your wellbeing. Keeping healthy and active can be a challenge, but this digital programme can help you make those small changes, one step at a time.</a:t>
            </a:r>
            <a:endParaRPr lang="en-GB" sz="1600">
              <a:latin typeface="Arial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8213040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/>
              <a:t>Digital weight management </a:t>
            </a:r>
            <a:r>
              <a:rPr lang="en-US" err="1"/>
              <a:t>programme</a:t>
            </a:r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FF5FABA-0DC4-413D-AEE2-28F4C60E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258" y="1548351"/>
            <a:ext cx="4620985" cy="3915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381C9A-7EF8-47D9-A884-A45462BBDB33}"/>
              </a:ext>
            </a:extLst>
          </p:cNvPr>
          <p:cNvSpPr txBox="1"/>
          <p:nvPr/>
        </p:nvSpPr>
        <p:spPr>
          <a:xfrm>
            <a:off x="324757" y="5921829"/>
            <a:ext cx="116694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</a:rPr>
              <a:t>Find out more: </a:t>
            </a:r>
            <a:r>
              <a:rPr lang="en-GB">
                <a:solidFill>
                  <a:srgbClr val="0000FF"/>
                </a:solidFill>
                <a:latin typeface="Arial"/>
                <a:cs typeface="Segoe UI"/>
                <a:hlinkClick r:id="rId2"/>
              </a:rPr>
              <a:t>https://www.england.nhs.uk/supporting-our-nhs-people/support-now/digital-weight-management-programme-for-nhs-staff/</a:t>
            </a:r>
            <a:r>
              <a:rPr lang="en-GB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19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4144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Wellbeing</a:t>
            </a:r>
            <a:r>
              <a:rPr spc="-195"/>
              <a:t> </a:t>
            </a:r>
            <a:r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342" y="6321362"/>
            <a:ext cx="113671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5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6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</a:t>
            </a:r>
            <a:r>
              <a:rPr sz="1800" b="1" spc="80">
                <a:latin typeface="Arial"/>
                <a:cs typeface="Arial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https://www.england.nhs.uk/supporting-our-nhs-people/wellbeing-support-options/support-offers/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360" y="1475613"/>
            <a:ext cx="10520680" cy="397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Substance</a:t>
            </a:r>
            <a:r>
              <a:rPr sz="2400" b="1" u="sng" spc="-4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misuse</a:t>
            </a:r>
            <a:r>
              <a:rPr sz="2400" b="1" u="sng" spc="-4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and</a:t>
            </a:r>
            <a:r>
              <a:rPr sz="2400" b="1" u="sng" spc="-1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gambling</a:t>
            </a:r>
            <a:r>
              <a:rPr sz="2400" b="1" u="sng" spc="-4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support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1800" spc="-5">
                <a:latin typeface="Arial"/>
                <a:cs typeface="Arial"/>
              </a:rPr>
              <a:t>Recognising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 </a:t>
            </a:r>
            <a:r>
              <a:rPr sz="1800" spc="-5">
                <a:latin typeface="Arial"/>
                <a:cs typeface="Arial"/>
              </a:rPr>
              <a:t>increasing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pressures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on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NHS </a:t>
            </a:r>
            <a:r>
              <a:rPr sz="1800" spc="-20">
                <a:latin typeface="Arial"/>
                <a:cs typeface="Arial"/>
              </a:rPr>
              <a:t>staff,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35">
                <a:latin typeface="Arial"/>
                <a:cs typeface="Arial"/>
              </a:rPr>
              <a:t>we</a:t>
            </a:r>
            <a:r>
              <a:rPr sz="1800" spc="7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have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put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together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range of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Arial"/>
                <a:cs typeface="Arial"/>
              </a:rPr>
              <a:t>on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substance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misuse</a:t>
            </a:r>
            <a:r>
              <a:rPr sz="1800" spc="-10">
                <a:latin typeface="Arial"/>
                <a:cs typeface="Arial"/>
              </a:rPr>
              <a:t> and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gambling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support available through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a</a:t>
            </a:r>
            <a:r>
              <a:rPr sz="1800" spc="-10">
                <a:latin typeface="Arial"/>
                <a:cs typeface="Arial"/>
              </a:rPr>
              <a:t> number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of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organisations.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>
                <a:solidFill>
                  <a:srgbClr val="006EC0"/>
                </a:solidFill>
                <a:latin typeface="Arial"/>
                <a:cs typeface="Arial"/>
              </a:rPr>
              <a:t>Substance</a:t>
            </a:r>
            <a:r>
              <a:rPr sz="1800" b="1" spc="-8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">
                <a:solidFill>
                  <a:srgbClr val="006EC0"/>
                </a:solidFill>
                <a:latin typeface="Arial"/>
                <a:cs typeface="Arial"/>
              </a:rPr>
              <a:t>misuse</a:t>
            </a:r>
            <a:endParaRPr sz="1800">
              <a:latin typeface="Arial"/>
              <a:cs typeface="Arial"/>
            </a:endParaRPr>
          </a:p>
          <a:p>
            <a:pPr marL="12700" marR="194310">
              <a:lnSpc>
                <a:spcPct val="100000"/>
              </a:lnSpc>
            </a:pPr>
            <a:r>
              <a:rPr sz="1800" spc="-5">
                <a:latin typeface="Arial"/>
                <a:cs typeface="Arial"/>
              </a:rPr>
              <a:t>Substance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abuse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or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misuse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can severely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affect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person’s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physical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mental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health,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can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impair 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their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ability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function.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It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can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equally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cause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harm</a:t>
            </a:r>
            <a:r>
              <a:rPr sz="1800">
                <a:latin typeface="Arial"/>
                <a:cs typeface="Arial"/>
              </a:rPr>
              <a:t> to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others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around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them.</a:t>
            </a:r>
            <a:r>
              <a:rPr sz="1800" spc="-8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There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are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range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of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services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and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helplines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that can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provide support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 </a:t>
            </a:r>
            <a:r>
              <a:rPr sz="1800" spc="-5">
                <a:latin typeface="Arial"/>
                <a:cs typeface="Arial"/>
              </a:rPr>
              <a:t>those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35">
                <a:latin typeface="Arial"/>
                <a:cs typeface="Arial"/>
              </a:rPr>
              <a:t>who</a:t>
            </a:r>
            <a:r>
              <a:rPr sz="1800" spc="6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may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need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somebody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 </a:t>
            </a:r>
            <a:r>
              <a:rPr sz="1800" spc="-5">
                <a:latin typeface="Arial"/>
                <a:cs typeface="Arial"/>
              </a:rPr>
              <a:t>talk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>
                <a:solidFill>
                  <a:srgbClr val="006EC0"/>
                </a:solidFill>
                <a:latin typeface="Arial"/>
                <a:cs typeface="Arial"/>
              </a:rPr>
              <a:t>Gambling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>
                <a:latin typeface="Arial"/>
                <a:cs typeface="Arial"/>
              </a:rPr>
              <a:t>Problem gambling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can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have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devastating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impact on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individuals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families in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all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areas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of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life, including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relationships,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physical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psychological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health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wellbeing,</a:t>
            </a:r>
            <a:r>
              <a:rPr sz="1800" spc="12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work</a:t>
            </a:r>
            <a:r>
              <a:rPr sz="1800" spc="5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self-esteem.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There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is </a:t>
            </a:r>
            <a:r>
              <a:rPr sz="1800" spc="-20">
                <a:latin typeface="Arial"/>
                <a:cs typeface="Arial"/>
              </a:rPr>
              <a:t>help 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available,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not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only</a:t>
            </a:r>
            <a:r>
              <a:rPr sz="1800">
                <a:latin typeface="Arial"/>
                <a:cs typeface="Arial"/>
              </a:rPr>
              <a:t> for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gamblers but also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 </a:t>
            </a:r>
            <a:r>
              <a:rPr sz="1800" spc="-5">
                <a:latin typeface="Arial"/>
                <a:cs typeface="Arial"/>
              </a:rPr>
              <a:t>their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friends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 </a:t>
            </a:r>
            <a:r>
              <a:rPr sz="1800" spc="-45">
                <a:latin typeface="Arial"/>
                <a:cs typeface="Arial"/>
              </a:rPr>
              <a:t>family.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4144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Wellbeing</a:t>
            </a:r>
            <a:r>
              <a:rPr spc="-195"/>
              <a:t> </a:t>
            </a:r>
            <a:r>
              <a:t>resources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2820" y="4636008"/>
            <a:ext cx="5356860" cy="8503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7224" y="1440637"/>
            <a:ext cx="10700385" cy="28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Financial</a:t>
            </a:r>
            <a:r>
              <a:rPr sz="2400" b="1" u="sng" spc="-8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health</a:t>
            </a:r>
            <a:r>
              <a:rPr sz="2400" b="1" u="sng" spc="-4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sz="2400" b="1" u="sng" spc="-2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wellbeing</a:t>
            </a:r>
            <a:r>
              <a:rPr sz="2400" b="1" u="sng" spc="-9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3"/>
              </a:rPr>
              <a:t>support</a:t>
            </a:r>
            <a:endParaRPr sz="2400">
              <a:latin typeface="Arial"/>
              <a:cs typeface="Arial"/>
            </a:endParaRPr>
          </a:p>
          <a:p>
            <a:pPr marL="12700" marR="214629">
              <a:lnSpc>
                <a:spcPct val="100000"/>
              </a:lnSpc>
              <a:spcBef>
                <a:spcPts val="2210"/>
              </a:spcBef>
            </a:pPr>
            <a:r>
              <a:rPr sz="1800" spc="-30">
                <a:latin typeface="Arial"/>
                <a:cs typeface="Arial"/>
              </a:rPr>
              <a:t>We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recognise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that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this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is a </a:t>
            </a:r>
            <a:r>
              <a:rPr sz="1800" spc="-20">
                <a:latin typeface="Arial"/>
                <a:cs typeface="Arial"/>
              </a:rPr>
              <a:t>difficult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time for </a:t>
            </a:r>
            <a:r>
              <a:rPr sz="1800" spc="-5">
                <a:latin typeface="Arial"/>
                <a:cs typeface="Arial"/>
              </a:rPr>
              <a:t>our NHS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people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35">
                <a:latin typeface="Arial"/>
                <a:cs typeface="Arial"/>
              </a:rPr>
              <a:t>we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know that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financial concerns have 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consistently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been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in</a:t>
            </a:r>
            <a:r>
              <a:rPr sz="1800">
                <a:latin typeface="Arial"/>
                <a:cs typeface="Arial"/>
              </a:rPr>
              <a:t> the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top five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reasons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our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people call</a:t>
            </a:r>
            <a:r>
              <a:rPr sz="1800">
                <a:latin typeface="Arial"/>
                <a:cs typeface="Arial"/>
              </a:rPr>
              <a:t> the free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support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helpline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run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by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 </a:t>
            </a:r>
            <a:r>
              <a:rPr sz="1800" spc="-5">
                <a:latin typeface="Arial"/>
                <a:cs typeface="Arial"/>
              </a:rPr>
              <a:t>Samaritans.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>
                <a:latin typeface="Arial"/>
                <a:cs typeface="Arial"/>
              </a:rPr>
              <a:t>We’ve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partnered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with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5">
                <a:latin typeface="Arial"/>
                <a:cs typeface="Arial"/>
              </a:rPr>
              <a:t> Money</a:t>
            </a:r>
            <a:r>
              <a:rPr sz="1800" spc="-10">
                <a:latin typeface="Arial"/>
                <a:cs typeface="Arial"/>
              </a:rPr>
              <a:t> 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Pensions</a:t>
            </a:r>
            <a:r>
              <a:rPr sz="1800" spc="4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Service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bring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you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financial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wellbeing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support </a:t>
            </a:r>
            <a:r>
              <a:rPr sz="1800">
                <a:latin typeface="Arial"/>
                <a:cs typeface="Arial"/>
              </a:rPr>
              <a:t>to </a:t>
            </a:r>
            <a:r>
              <a:rPr sz="1800" spc="-5">
                <a:latin typeface="Arial"/>
                <a:cs typeface="Arial"/>
              </a:rPr>
              <a:t>help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you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>
                <a:latin typeface="Arial"/>
                <a:cs typeface="Arial"/>
              </a:rPr>
              <a:t>manage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your</a:t>
            </a:r>
            <a:r>
              <a:rPr sz="1800" spc="6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finances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at home so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can: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Arial"/>
              <a:cs typeface="Arial"/>
            </a:endParaRPr>
          </a:p>
          <a:p>
            <a:pPr marL="612775" indent="-144145">
              <a:lnSpc>
                <a:spcPct val="100000"/>
              </a:lnSpc>
              <a:spcBef>
                <a:spcPts val="5"/>
              </a:spcBef>
              <a:buChar char="•"/>
              <a:tabLst>
                <a:tab pos="613410" algn="l"/>
              </a:tabLst>
            </a:pP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Join</a:t>
            </a:r>
            <a:r>
              <a:rPr sz="1800" spc="-3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one</a:t>
            </a:r>
            <a:r>
              <a:rPr sz="1800" spc="-1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6EC0"/>
                </a:solidFill>
                <a:latin typeface="Arial"/>
                <a:cs typeface="Arial"/>
              </a:rPr>
              <a:t>of</a:t>
            </a:r>
            <a:r>
              <a:rPr sz="1800" spc="-3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our</a:t>
            </a:r>
            <a:r>
              <a:rPr sz="1800" spc="-1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20">
                <a:solidFill>
                  <a:srgbClr val="006EC0"/>
                </a:solidFill>
                <a:latin typeface="Arial"/>
                <a:cs typeface="Arial"/>
              </a:rPr>
              <a:t>online</a:t>
            </a:r>
            <a:r>
              <a:rPr sz="1800" spc="3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financial</a:t>
            </a:r>
            <a:r>
              <a:rPr sz="1800" spc="-3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15">
                <a:solidFill>
                  <a:srgbClr val="006EC0"/>
                </a:solidFill>
                <a:latin typeface="Arial"/>
                <a:cs typeface="Arial"/>
              </a:rPr>
              <a:t>wellbeing</a:t>
            </a:r>
            <a:r>
              <a:rPr sz="1800" spc="8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15">
                <a:solidFill>
                  <a:srgbClr val="006EC0"/>
                </a:solidFill>
                <a:latin typeface="Arial"/>
                <a:cs typeface="Arial"/>
              </a:rPr>
              <a:t>events</a:t>
            </a:r>
            <a:endParaRPr sz="1800">
              <a:latin typeface="Arial"/>
              <a:cs typeface="Arial"/>
            </a:endParaRPr>
          </a:p>
          <a:p>
            <a:pPr marL="612775" indent="-144145">
              <a:lnSpc>
                <a:spcPct val="100000"/>
              </a:lnSpc>
              <a:buChar char="•"/>
              <a:tabLst>
                <a:tab pos="613410" algn="l"/>
              </a:tabLst>
            </a:pPr>
            <a:r>
              <a:rPr sz="1800" spc="-25">
                <a:solidFill>
                  <a:srgbClr val="006EC0"/>
                </a:solidFill>
                <a:latin typeface="Arial"/>
                <a:cs typeface="Arial"/>
              </a:rPr>
              <a:t>Visit</a:t>
            </a:r>
            <a:r>
              <a:rPr sz="1800" spc="-1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6EC0"/>
                </a:solidFill>
                <a:latin typeface="Arial"/>
                <a:cs typeface="Arial"/>
              </a:rPr>
              <a:t>the 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Money</a:t>
            </a:r>
            <a:r>
              <a:rPr sz="1800" spc="-1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and</a:t>
            </a:r>
            <a:r>
              <a:rPr sz="1800" spc="-1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20">
                <a:solidFill>
                  <a:srgbClr val="006EC0"/>
                </a:solidFill>
                <a:latin typeface="Arial"/>
                <a:cs typeface="Arial"/>
              </a:rPr>
              <a:t>Pensions</a:t>
            </a:r>
            <a:r>
              <a:rPr sz="1800" spc="5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Service</a:t>
            </a:r>
            <a:r>
              <a:rPr sz="1800" spc="-2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06EC0"/>
                </a:solidFill>
                <a:latin typeface="Arial"/>
                <a:cs typeface="Arial"/>
              </a:rPr>
              <a:t>for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 support,</a:t>
            </a:r>
            <a:r>
              <a:rPr sz="1800" spc="-2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20">
                <a:solidFill>
                  <a:srgbClr val="006EC0"/>
                </a:solidFill>
                <a:latin typeface="Arial"/>
                <a:cs typeface="Arial"/>
              </a:rPr>
              <a:t>guidance</a:t>
            </a:r>
            <a:r>
              <a:rPr sz="1800" spc="6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and</a:t>
            </a:r>
            <a:r>
              <a:rPr sz="1800" spc="-1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tools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342" y="6321362"/>
            <a:ext cx="113671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5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6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</a:t>
            </a:r>
            <a:r>
              <a:rPr sz="1800" b="1" spc="80">
                <a:latin typeface="Arial"/>
                <a:cs typeface="Arial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https://www.england.nhs.uk/supporting-our-nhs-people/wellbeing-support-options/support-offers/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3914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Support</a:t>
            </a:r>
            <a:r>
              <a:rPr spc="-60"/>
              <a:t> </a:t>
            </a:r>
            <a:r>
              <a:rPr spc="-10"/>
              <a:t>for</a:t>
            </a:r>
            <a:r>
              <a:rPr spc="-50"/>
              <a:t> </a:t>
            </a:r>
            <a:r>
              <a:rPr spc="-15"/>
              <a:t>parents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>
                <a:hlinkClick r:id="rId2"/>
              </a:rPr>
              <a:t>Place2Be</a:t>
            </a:r>
          </a:p>
          <a:p>
            <a:pPr marL="12700" marR="314325">
              <a:lnSpc>
                <a:spcPct val="100000"/>
              </a:lnSpc>
              <a:spcBef>
                <a:spcPts val="2210"/>
              </a:spcBef>
            </a:pP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Place2Be are 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offering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an online programme 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expert</a:t>
            </a:r>
            <a:r>
              <a:rPr sz="1800" b="0" u="none" spc="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support</a:t>
            </a:r>
            <a:r>
              <a:rPr sz="1800" b="0" u="none" spc="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and resources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1800" b="0" u="none" spc="-20">
                <a:solidFill>
                  <a:srgbClr val="000000"/>
                </a:solidFill>
                <a:latin typeface="Arial"/>
                <a:cs typeface="Arial"/>
              </a:rPr>
              <a:t>keyworkers, 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including</a:t>
            </a:r>
            <a:r>
              <a:rPr sz="1800" b="0" u="none" spc="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1800" b="0" u="none" spc="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NHS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colleagues,</a:t>
            </a:r>
            <a:r>
              <a:rPr sz="1800" b="0" u="none" spc="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800" b="0" u="none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support</a:t>
            </a:r>
            <a:r>
              <a:rPr sz="1800" b="0" u="none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800" b="0" u="none" spc="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mental</a:t>
            </a:r>
            <a:r>
              <a:rPr sz="1800" b="0" u="none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health and </a:t>
            </a:r>
            <a:r>
              <a:rPr sz="1800" b="0" u="none" spc="-20">
                <a:solidFill>
                  <a:srgbClr val="000000"/>
                </a:solidFill>
                <a:latin typeface="Arial"/>
                <a:cs typeface="Arial"/>
              </a:rPr>
              <a:t>wellbeing</a:t>
            </a:r>
            <a:r>
              <a:rPr sz="1800" b="0" u="none" spc="9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1800" b="0" u="none" spc="-20">
                <a:solidFill>
                  <a:srgbClr val="000000"/>
                </a:solidFill>
                <a:latin typeface="Arial"/>
                <a:cs typeface="Arial"/>
              </a:rPr>
              <a:t>keyworker</a:t>
            </a:r>
            <a:r>
              <a:rPr sz="1800" b="0" u="none" spc="9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children.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0" u="none" spc="1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he</a:t>
            </a:r>
            <a:r>
              <a:rPr sz="1800" b="0" u="none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pr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gr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mm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sists</a:t>
            </a:r>
            <a:r>
              <a:rPr sz="1800" b="0" u="none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800" b="0" u="none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thr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6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1800" b="0" u="none" spc="-25">
                <a:solidFill>
                  <a:srgbClr val="000000"/>
                </a:solidFill>
                <a:latin typeface="Arial"/>
                <a:cs typeface="Arial"/>
              </a:rPr>
              <a:t>ebi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u="none" spc="-3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800" b="0" u="none" spc="9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d 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u="none" spc="-20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Art  </a:t>
            </a:r>
            <a:r>
              <a:rPr sz="1800" b="0" u="none" spc="-20">
                <a:solidFill>
                  <a:srgbClr val="000000"/>
                </a:solidFill>
                <a:latin typeface="Arial"/>
                <a:cs typeface="Arial"/>
              </a:rPr>
              <a:t>Room</a:t>
            </a:r>
            <a:r>
              <a:rPr sz="1800" b="0" u="none" spc="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resource</a:t>
            </a:r>
            <a:r>
              <a:rPr sz="1800" b="0" u="none" spc="-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pack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children and parents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 carers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to craft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and create </a:t>
            </a:r>
            <a:r>
              <a:rPr sz="1800" b="0" u="none" spc="-30">
                <a:solidFill>
                  <a:srgbClr val="000000"/>
                </a:solidFill>
                <a:latin typeface="Arial"/>
                <a:cs typeface="Arial"/>
              </a:rPr>
              <a:t>together.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800" b="0" u="none" spc="-20">
                <a:solidFill>
                  <a:srgbClr val="000000"/>
                </a:solidFill>
                <a:latin typeface="Arial"/>
                <a:cs typeface="Arial"/>
              </a:rPr>
              <a:t>webinars 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cover: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recovery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and self-care,</a:t>
            </a:r>
            <a:r>
              <a:rPr sz="1800" b="0" u="none" spc="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understanding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 managing </a:t>
            </a:r>
            <a:r>
              <a:rPr sz="1800" b="0" u="none" spc="-20">
                <a:solidFill>
                  <a:srgbClr val="000000"/>
                </a:solidFill>
                <a:latin typeface="Arial"/>
                <a:cs typeface="Arial"/>
              </a:rPr>
              <a:t>anxiety</a:t>
            </a:r>
            <a:r>
              <a:rPr sz="1800" b="0" u="none" spc="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uncertain</a:t>
            </a:r>
            <a:r>
              <a:rPr sz="1800" b="0" u="none" spc="-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times,</a:t>
            </a:r>
            <a:r>
              <a:rPr sz="1800" b="0" u="none" spc="-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understanding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loss</a:t>
            </a:r>
            <a:r>
              <a:rPr sz="1800" b="0" u="none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b="0" u="none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bereavement.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5346191"/>
            <a:ext cx="1676400" cy="8260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8019" y="5498591"/>
            <a:ext cx="3360420" cy="58521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>
                <a:hlinkClick r:id="rId5"/>
              </a:rPr>
              <a:t>Cityparents</a:t>
            </a: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Cityparents are 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offering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our NHS people access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800" b="0" u="none" spc="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their online programme that includes positive and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practical support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working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parents, delivered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through</a:t>
            </a:r>
            <a:r>
              <a:rPr sz="1800" b="0" u="none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expert-led</a:t>
            </a:r>
            <a:r>
              <a:rPr sz="1800" b="0" u="none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webinars/seminars,</a:t>
            </a:r>
            <a:r>
              <a:rPr sz="1800" b="0" u="none" spc="-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advice,</a:t>
            </a:r>
            <a:r>
              <a:rPr sz="1800" b="0" u="none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peer </a:t>
            </a:r>
            <a:r>
              <a:rPr sz="1800" b="0" u="none" spc="-48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insights,</a:t>
            </a:r>
            <a:r>
              <a:rPr sz="1800" b="0" u="none" spc="-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online</a:t>
            </a:r>
            <a:r>
              <a:rPr sz="1800" b="0" u="none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articles,</a:t>
            </a:r>
            <a:r>
              <a:rPr sz="1800" b="0" u="none" spc="-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blogs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podcasts.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12700" marR="58419">
              <a:lnSpc>
                <a:spcPct val="100000"/>
              </a:lnSpc>
            </a:pP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They aim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help 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working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parents and those 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caring responsibilities develop skills, enhance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family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life, improve 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wellbeing 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support </a:t>
            </a:r>
            <a:r>
              <a:rPr sz="1800" b="0" u="none" spc="-10">
                <a:solidFill>
                  <a:srgbClr val="000000"/>
                </a:solidFill>
                <a:latin typeface="Arial"/>
                <a:cs typeface="Arial"/>
              </a:rPr>
              <a:t>work/life </a:t>
            </a:r>
            <a:r>
              <a:rPr sz="1800" b="0" u="none" spc="-49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balance.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1800" b="0" u="none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app</a:t>
            </a:r>
            <a:r>
              <a:rPr sz="1800" b="0" u="none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800" b="0" u="none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now</a:t>
            </a:r>
            <a:r>
              <a:rPr sz="1800" b="0" u="none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>
                <a:solidFill>
                  <a:srgbClr val="000000"/>
                </a:solidFill>
                <a:latin typeface="Arial"/>
                <a:cs typeface="Arial"/>
              </a:rPr>
              <a:t>free</a:t>
            </a:r>
            <a:r>
              <a:rPr sz="1800" b="0" u="none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until</a:t>
            </a:r>
            <a:r>
              <a:rPr sz="1800" b="0" u="none" spc="-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30</a:t>
            </a:r>
            <a:r>
              <a:rPr sz="1800" b="0" u="none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June</a:t>
            </a:r>
            <a:r>
              <a:rPr sz="1800" b="0" u="none" spc="-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spc="-5">
                <a:solidFill>
                  <a:srgbClr val="000000"/>
                </a:solidFill>
                <a:latin typeface="Arial"/>
                <a:cs typeface="Arial"/>
              </a:rPr>
              <a:t>2021.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342" y="6321362"/>
            <a:ext cx="113671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5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6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</a:t>
            </a:r>
            <a:r>
              <a:rPr sz="1800" b="1" spc="80">
                <a:latin typeface="Arial"/>
                <a:cs typeface="Arial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https://www.england.nhs.uk/supporting-our-nhs-people/wellbeing-support-options/support-offers/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542" y="1232153"/>
            <a:ext cx="11282045" cy="5524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Staff</a:t>
            </a:r>
            <a:r>
              <a:rPr sz="2400" b="1" u="sng" spc="-5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mental</a:t>
            </a:r>
            <a:r>
              <a:rPr sz="2400" b="1" u="sng" spc="-4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health</a:t>
            </a:r>
            <a:r>
              <a:rPr sz="2400" b="1" u="sng" spc="-7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hubs</a:t>
            </a:r>
            <a:endParaRPr lang="en-GB" sz="2400" b="1" u="sng">
              <a:solidFill>
                <a:srgbClr val="0000FF"/>
              </a:solidFill>
              <a:uFill>
                <a:solidFill>
                  <a:srgbClr val="0461C1"/>
                </a:solidFill>
              </a:uFill>
              <a:latin typeface="Arial"/>
              <a:cs typeface="Arial"/>
            </a:endParaRPr>
          </a:p>
          <a:p>
            <a:pPr marL="294640">
              <a:lnSpc>
                <a:spcPct val="100000"/>
              </a:lnSpc>
              <a:spcBef>
                <a:spcPts val="100"/>
              </a:spcBef>
            </a:pPr>
            <a:endParaRPr sz="2650">
              <a:latin typeface="Arial"/>
              <a:cs typeface="Arial"/>
              <a:hlinkClick r:id="rId2"/>
            </a:endParaRPr>
          </a:p>
          <a:p>
            <a:pPr marL="294640" marR="5080">
              <a:lnSpc>
                <a:spcPct val="100000"/>
              </a:lnSpc>
            </a:pPr>
            <a:r>
              <a:rPr sz="1800" spc="-10">
                <a:latin typeface="Arial"/>
                <a:cs typeface="Arial"/>
                <a:hlinkClick r:id="rId2"/>
              </a:rPr>
              <a:t>The</a:t>
            </a:r>
            <a:r>
              <a:rPr sz="1800" spc="-20">
                <a:latin typeface="Arial"/>
                <a:cs typeface="Arial"/>
                <a:hlinkClick r:id="rId2"/>
              </a:rPr>
              <a:t> staff</a:t>
            </a:r>
            <a:r>
              <a:rPr sz="1800" spc="-15">
                <a:latin typeface="Arial"/>
                <a:cs typeface="Arial"/>
                <a:hlinkClick r:id="rId2"/>
              </a:rPr>
              <a:t> mental</a:t>
            </a:r>
            <a:r>
              <a:rPr sz="1800" spc="5">
                <a:latin typeface="Arial"/>
                <a:cs typeface="Arial"/>
                <a:hlinkClick r:id="rId2"/>
              </a:rPr>
              <a:t> </a:t>
            </a:r>
            <a:r>
              <a:rPr sz="1800" spc="-20">
                <a:latin typeface="Arial"/>
                <a:cs typeface="Arial"/>
                <a:hlinkClick r:id="rId2"/>
              </a:rPr>
              <a:t>health</a:t>
            </a:r>
            <a:r>
              <a:rPr sz="1800" spc="5">
                <a:latin typeface="Arial"/>
                <a:cs typeface="Arial"/>
                <a:hlinkClick r:id="rId2"/>
              </a:rPr>
              <a:t> </a:t>
            </a:r>
            <a:r>
              <a:rPr sz="1800" spc="-15">
                <a:latin typeface="Arial"/>
                <a:cs typeface="Arial"/>
                <a:hlinkClick r:id="rId2"/>
              </a:rPr>
              <a:t>and wellbeing</a:t>
            </a:r>
            <a:r>
              <a:rPr sz="1800" spc="35">
                <a:latin typeface="Arial"/>
                <a:cs typeface="Arial"/>
                <a:hlinkClick r:id="rId2"/>
              </a:rPr>
              <a:t> </a:t>
            </a:r>
            <a:r>
              <a:rPr sz="1800" spc="-20">
                <a:latin typeface="Arial"/>
                <a:cs typeface="Arial"/>
                <a:hlinkClick r:id="rId2"/>
              </a:rPr>
              <a:t>hubs</a:t>
            </a:r>
            <a:r>
              <a:rPr sz="1800" spc="-10">
                <a:latin typeface="Arial"/>
                <a:cs typeface="Arial"/>
                <a:hlinkClick r:id="rId2"/>
              </a:rPr>
              <a:t> </a:t>
            </a:r>
            <a:r>
              <a:rPr sz="1800" spc="-15">
                <a:latin typeface="Arial"/>
                <a:cs typeface="Arial"/>
              </a:rPr>
              <a:t>have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been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set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up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provide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healthcare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colleagues</a:t>
            </a:r>
            <a:r>
              <a:rPr sz="1800" spc="3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rapid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access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to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local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evidence-based</a:t>
            </a:r>
            <a:r>
              <a:rPr sz="1800" spc="4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mental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health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services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support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where</a:t>
            </a:r>
            <a:r>
              <a:rPr sz="1800" spc="4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needed.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The</a:t>
            </a:r>
            <a:r>
              <a:rPr sz="1800" spc="-15">
                <a:latin typeface="Arial"/>
                <a:cs typeface="Arial"/>
              </a:rPr>
              <a:t> hub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offer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is </a:t>
            </a:r>
            <a:r>
              <a:rPr sz="1800" spc="-20">
                <a:latin typeface="Arial"/>
                <a:cs typeface="Arial"/>
              </a:rPr>
              <a:t>confidential</a:t>
            </a:r>
            <a:r>
              <a:rPr sz="1800" spc="4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free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of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charge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for </a:t>
            </a:r>
            <a:r>
              <a:rPr sz="1800" spc="-15">
                <a:latin typeface="Arial"/>
                <a:cs typeface="Arial"/>
              </a:rPr>
              <a:t>all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healthcare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staff.</a:t>
            </a:r>
            <a:r>
              <a:rPr sz="1800" spc="45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The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hubs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can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offer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you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clinical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assessment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 </a:t>
            </a:r>
            <a:r>
              <a:rPr sz="1800" spc="-20">
                <a:latin typeface="Arial"/>
                <a:cs typeface="Arial"/>
              </a:rPr>
              <a:t>supported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referral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to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the 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support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that </a:t>
            </a:r>
            <a:r>
              <a:rPr sz="1800" spc="-25">
                <a:latin typeface="Arial"/>
                <a:cs typeface="Arial"/>
              </a:rPr>
              <a:t>you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need,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such </a:t>
            </a:r>
            <a:r>
              <a:rPr sz="1800" spc="-10">
                <a:latin typeface="Arial"/>
                <a:cs typeface="Arial"/>
              </a:rPr>
              <a:t>as </a:t>
            </a:r>
            <a:r>
              <a:rPr sz="1800" spc="-15">
                <a:latin typeface="Arial"/>
                <a:cs typeface="Arial"/>
              </a:rPr>
              <a:t>talking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therapy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or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counselling.</a:t>
            </a:r>
            <a:r>
              <a:rPr sz="1800" spc="3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It</a:t>
            </a:r>
            <a:r>
              <a:rPr sz="1800" spc="-15">
                <a:latin typeface="Arial"/>
                <a:cs typeface="Arial"/>
              </a:rPr>
              <a:t> is</a:t>
            </a:r>
            <a:r>
              <a:rPr sz="1800" spc="-20">
                <a:latin typeface="Arial"/>
                <a:cs typeface="Arial"/>
              </a:rPr>
              <a:t> separate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confidential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from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your 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organisation.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"/>
              <a:cs typeface="Arial"/>
            </a:endParaRPr>
          </a:p>
          <a:p>
            <a:pPr marL="294640" marR="283845">
              <a:lnSpc>
                <a:spcPct val="100000"/>
              </a:lnSpc>
            </a:pPr>
            <a:r>
              <a:rPr sz="1800" spc="-5">
                <a:latin typeface="Arial"/>
                <a:cs typeface="Arial"/>
              </a:rPr>
              <a:t>It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is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open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to</a:t>
            </a:r>
            <a:r>
              <a:rPr sz="1800" spc="-15">
                <a:latin typeface="Arial"/>
                <a:cs typeface="Arial"/>
              </a:rPr>
              <a:t> all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healthcare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staff,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from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all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services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settings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regardless</a:t>
            </a:r>
            <a:r>
              <a:rPr sz="1800" spc="4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of </a:t>
            </a:r>
            <a:r>
              <a:rPr sz="1800" spc="-25">
                <a:latin typeface="Arial"/>
                <a:cs typeface="Arial"/>
              </a:rPr>
              <a:t>whether</a:t>
            </a:r>
            <a:r>
              <a:rPr sz="1800" spc="4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are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dealing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directly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with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COVID-19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patients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or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not.</a:t>
            </a:r>
            <a:r>
              <a:rPr sz="1800" spc="-55">
                <a:latin typeface="Arial"/>
                <a:cs typeface="Arial"/>
              </a:rPr>
              <a:t> </a:t>
            </a:r>
            <a:r>
              <a:rPr sz="1800" spc="-70">
                <a:latin typeface="Arial"/>
                <a:cs typeface="Arial"/>
              </a:rPr>
              <a:t>You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can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self-refer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or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refer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colleague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(with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their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consent).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"/>
              <a:cs typeface="Arial"/>
            </a:endParaRPr>
          </a:p>
          <a:p>
            <a:pPr marL="294640" marR="100965">
              <a:lnSpc>
                <a:spcPct val="100000"/>
              </a:lnSpc>
              <a:tabLst>
                <a:tab pos="5152390" algn="l"/>
              </a:tabLst>
            </a:pPr>
            <a:r>
              <a:rPr sz="1800" b="1" spc="-95">
                <a:solidFill>
                  <a:srgbClr val="006EC0"/>
                </a:solidFill>
                <a:latin typeface="Arial"/>
                <a:cs typeface="Arial"/>
              </a:rPr>
              <a:t>To</a:t>
            </a:r>
            <a:r>
              <a:rPr sz="1800" b="1" spc="-8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6EC0"/>
                </a:solidFill>
                <a:latin typeface="Arial"/>
                <a:cs typeface="Arial"/>
              </a:rPr>
              <a:t>find</a:t>
            </a:r>
            <a:r>
              <a:rPr sz="1800" b="1" spc="-2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">
                <a:solidFill>
                  <a:srgbClr val="006EC0"/>
                </a:solidFill>
                <a:latin typeface="Arial"/>
                <a:cs typeface="Arial"/>
              </a:rPr>
              <a:t>your</a:t>
            </a:r>
            <a:r>
              <a:rPr sz="1800" b="1" spc="1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">
                <a:solidFill>
                  <a:srgbClr val="006EC0"/>
                </a:solidFill>
                <a:latin typeface="Arial"/>
                <a:cs typeface="Arial"/>
              </a:rPr>
              <a:t>local </a:t>
            </a:r>
            <a:r>
              <a:rPr sz="1800" b="1">
                <a:solidFill>
                  <a:srgbClr val="006EC0"/>
                </a:solidFill>
                <a:latin typeface="Arial"/>
                <a:cs typeface="Arial"/>
              </a:rPr>
              <a:t>hub:</a:t>
            </a:r>
            <a:r>
              <a:rPr sz="1800" b="1" spc="-1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Please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visit</a:t>
            </a:r>
            <a:r>
              <a:rPr sz="1800" spc="-10">
                <a:latin typeface="Arial"/>
                <a:cs typeface="Arial"/>
              </a:rPr>
              <a:t> the</a:t>
            </a:r>
            <a:r>
              <a:rPr sz="1800" spc="-20">
                <a:latin typeface="Arial"/>
                <a:cs typeface="Arial"/>
              </a:rPr>
              <a:t> website</a:t>
            </a:r>
            <a:r>
              <a:rPr sz="1800" spc="3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below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select</a:t>
            </a:r>
            <a:r>
              <a:rPr sz="1800" spc="-10">
                <a:latin typeface="Arial"/>
                <a:cs typeface="Arial"/>
              </a:rPr>
              <a:t> the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region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most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appropriate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to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you.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Staff </a:t>
            </a:r>
            <a:r>
              <a:rPr sz="1800" spc="-15">
                <a:latin typeface="Arial"/>
                <a:cs typeface="Arial"/>
              </a:rPr>
              <a:t> mental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health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 wellbeing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hubs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are </a:t>
            </a:r>
            <a:r>
              <a:rPr sz="1800" spc="-20">
                <a:latin typeface="Arial"/>
                <a:cs typeface="Arial"/>
              </a:rPr>
              <a:t>going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live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across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the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country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over</a:t>
            </a:r>
            <a:r>
              <a:rPr sz="1800" spc="-10">
                <a:latin typeface="Arial"/>
                <a:cs typeface="Arial"/>
              </a:rPr>
              <a:t> the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next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few</a:t>
            </a:r>
            <a:r>
              <a:rPr sz="1800" spc="-25">
                <a:latin typeface="Arial"/>
                <a:cs typeface="Arial"/>
              </a:rPr>
              <a:t> weeks,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please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check 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back</a:t>
            </a:r>
            <a:r>
              <a:rPr sz="1800" spc="-10">
                <a:latin typeface="Arial"/>
                <a:cs typeface="Arial"/>
              </a:rPr>
              <a:t> if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hub </a:t>
            </a:r>
            <a:r>
              <a:rPr sz="1800" spc="-10">
                <a:latin typeface="Arial"/>
                <a:cs typeface="Arial"/>
              </a:rPr>
              <a:t>in </a:t>
            </a:r>
            <a:r>
              <a:rPr sz="1800" spc="-20">
                <a:latin typeface="Arial"/>
                <a:cs typeface="Arial"/>
              </a:rPr>
              <a:t>your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local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area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is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not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listed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yet.	</a:t>
            </a:r>
            <a:r>
              <a:rPr sz="1800" spc="-5">
                <a:latin typeface="Arial"/>
                <a:cs typeface="Arial"/>
              </a:rPr>
              <a:t>If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need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support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now 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your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local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hub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isn’t live,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please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see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current</a:t>
            </a:r>
            <a:r>
              <a:rPr sz="1800" u="sng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staff</a:t>
            </a:r>
            <a:r>
              <a:rPr sz="1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wellbeing</a:t>
            </a:r>
            <a:r>
              <a:rPr sz="1800" u="sng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offers</a:t>
            </a:r>
            <a:r>
              <a:rPr sz="1800" spc="1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spc="-5">
                <a:latin typeface="Arial"/>
                <a:cs typeface="Arial"/>
              </a:rPr>
              <a:t>or</a:t>
            </a:r>
            <a:r>
              <a:rPr sz="1800">
                <a:latin typeface="Arial"/>
                <a:cs typeface="Arial"/>
              </a:rPr>
              <a:t> </a:t>
            </a:r>
            <a:r>
              <a:rPr sz="1800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talking</a:t>
            </a:r>
            <a:r>
              <a:rPr sz="1800" u="sng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therapies</a:t>
            </a:r>
            <a:r>
              <a:rPr sz="1800" spc="15">
                <a:solidFill>
                  <a:srgbClr val="0000FF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5">
                <a:latin typeface="Arial"/>
                <a:cs typeface="Arial"/>
              </a:rPr>
              <a:t>available.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 marR="311150">
              <a:lnSpc>
                <a:spcPts val="2100"/>
              </a:lnSpc>
              <a:spcBef>
                <a:spcPts val="1465"/>
              </a:spcBef>
            </a:pPr>
            <a:r>
              <a:rPr sz="1800" b="1">
                <a:latin typeface="Arial"/>
                <a:cs typeface="Arial"/>
                <a:hlinkClick r:id="rId2"/>
              </a:rPr>
              <a:t>Find</a:t>
            </a:r>
            <a:r>
              <a:rPr sz="1800" b="1" spc="40">
                <a:latin typeface="Arial"/>
                <a:cs typeface="Arial"/>
                <a:hlinkClick r:id="rId2"/>
              </a:rPr>
              <a:t> </a:t>
            </a:r>
            <a:r>
              <a:rPr sz="1800" b="1">
                <a:latin typeface="Arial"/>
                <a:cs typeface="Arial"/>
                <a:hlinkClick r:id="rId2"/>
              </a:rPr>
              <a:t>out</a:t>
            </a:r>
            <a:r>
              <a:rPr sz="1800" b="1" spc="55">
                <a:latin typeface="Arial"/>
                <a:cs typeface="Arial"/>
                <a:hlinkClick r:id="rId2"/>
              </a:rPr>
              <a:t> </a:t>
            </a:r>
            <a:r>
              <a:rPr sz="1800" b="1" spc="-5">
                <a:latin typeface="Arial"/>
                <a:cs typeface="Arial"/>
                <a:hlinkClick r:id="rId2"/>
              </a:rPr>
              <a:t>more:</a:t>
            </a:r>
            <a:r>
              <a:rPr sz="1800" b="1" spc="75">
                <a:latin typeface="Arial"/>
                <a:cs typeface="Arial"/>
                <a:hlinkClick r:id="rId2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https://www.england.nhs.uk/supporting-our-nhs-people/support-now/staff-mental-health-and- </a:t>
            </a:r>
            <a:r>
              <a:rPr sz="1800" spc="-484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wellbeing-hubs/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82130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Staff</a:t>
            </a:r>
            <a:r>
              <a:rPr spc="-65"/>
              <a:t> </a:t>
            </a:r>
            <a:r>
              <a:rPr spc="-5"/>
              <a:t>mental</a:t>
            </a:r>
            <a:r>
              <a:rPr spc="-50"/>
              <a:t> </a:t>
            </a:r>
            <a:r>
              <a:t>health</a:t>
            </a:r>
            <a:r>
              <a:rPr lang="en-GB"/>
              <a:t> and wellbeing</a:t>
            </a:r>
            <a:r>
              <a:rPr spc="-70"/>
              <a:t> </a:t>
            </a:r>
            <a:r>
              <a:rPr spc="-5"/>
              <a:t>hubs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091" y="444830"/>
            <a:ext cx="3178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6EC0"/>
                </a:solidFill>
              </a:rPr>
              <a:t>Our</a:t>
            </a:r>
            <a:r>
              <a:rPr spc="-65">
                <a:solidFill>
                  <a:srgbClr val="006EC0"/>
                </a:solidFill>
              </a:rPr>
              <a:t> </a:t>
            </a:r>
            <a:r>
              <a:rPr spc="-15">
                <a:solidFill>
                  <a:srgbClr val="006EC0"/>
                </a:solidFill>
              </a:rPr>
              <a:t>offer</a:t>
            </a:r>
            <a:r>
              <a:rPr spc="-90">
                <a:solidFill>
                  <a:srgbClr val="006EC0"/>
                </a:solidFill>
              </a:rPr>
              <a:t> </a:t>
            </a:r>
            <a:r>
              <a:rPr spc="-10">
                <a:solidFill>
                  <a:srgbClr val="006EC0"/>
                </a:solidFill>
              </a:rPr>
              <a:t>to</a:t>
            </a:r>
            <a:r>
              <a:rPr spc="-55">
                <a:solidFill>
                  <a:srgbClr val="006EC0"/>
                </a:solidFill>
              </a:rPr>
              <a:t> </a:t>
            </a:r>
            <a:r>
              <a:rPr>
                <a:solidFill>
                  <a:srgbClr val="006EC0"/>
                </a:solidFill>
              </a:rPr>
              <a:t>you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891" y="1288161"/>
            <a:ext cx="7691120" cy="55149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14680">
              <a:lnSpc>
                <a:spcPct val="100000"/>
              </a:lnSpc>
              <a:spcBef>
                <a:spcPts val="105"/>
              </a:spcBef>
              <a:tabLst>
                <a:tab pos="495300" algn="l"/>
              </a:tabLst>
            </a:pPr>
            <a:r>
              <a:rPr sz="2000">
                <a:latin typeface="Arial"/>
                <a:cs typeface="Arial"/>
              </a:rPr>
              <a:t>The NHS People Plan sets out a series of national health and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wellbeing </a:t>
            </a:r>
            <a:r>
              <a:rPr sz="2000" spc="-5">
                <a:latin typeface="Arial"/>
                <a:cs typeface="Arial"/>
              </a:rPr>
              <a:t>ambitions </a:t>
            </a:r>
            <a:r>
              <a:rPr sz="2000">
                <a:latin typeface="Arial"/>
                <a:cs typeface="Arial"/>
              </a:rPr>
              <a:t>that aim to </a:t>
            </a:r>
            <a:r>
              <a:rPr sz="2000" spc="-5">
                <a:latin typeface="Arial"/>
                <a:cs typeface="Arial"/>
              </a:rPr>
              <a:t>create cultures </a:t>
            </a:r>
            <a:r>
              <a:rPr sz="2000">
                <a:latin typeface="Arial"/>
                <a:cs typeface="Arial"/>
              </a:rPr>
              <a:t>of wellbeing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across </a:t>
            </a:r>
            <a:r>
              <a:rPr sz="2000">
                <a:latin typeface="Arial"/>
                <a:cs typeface="Arial"/>
              </a:rPr>
              <a:t>the NHS, where colleagues feel looked </a:t>
            </a:r>
            <a:r>
              <a:rPr sz="2000" spc="-5">
                <a:latin typeface="Arial"/>
                <a:cs typeface="Arial"/>
              </a:rPr>
              <a:t>after </a:t>
            </a:r>
            <a:r>
              <a:rPr sz="2000">
                <a:latin typeface="Arial"/>
                <a:cs typeface="Arial"/>
              </a:rPr>
              <a:t>and cared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 spc="-30">
                <a:latin typeface="Arial"/>
                <a:cs typeface="Arial"/>
              </a:rPr>
              <a:t>for.</a:t>
            </a:r>
            <a:r>
              <a:rPr lang="en-GB" sz="2000" spc="-30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Through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response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to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pandemic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 spc="5">
                <a:latin typeface="Arial"/>
                <a:cs typeface="Arial"/>
              </a:rPr>
              <a:t>now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more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than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 spc="-55">
                <a:latin typeface="Arial"/>
                <a:cs typeface="Arial"/>
              </a:rPr>
              <a:t>ever, </a:t>
            </a:r>
            <a:r>
              <a:rPr sz="2000">
                <a:latin typeface="Arial"/>
                <a:cs typeface="Arial"/>
              </a:rPr>
              <a:t>our NHS people </a:t>
            </a:r>
            <a:r>
              <a:rPr sz="2000" spc="-5">
                <a:latin typeface="Arial"/>
                <a:cs typeface="Arial"/>
              </a:rPr>
              <a:t>deserve </a:t>
            </a:r>
            <a:r>
              <a:rPr sz="2000">
                <a:latin typeface="Arial"/>
                <a:cs typeface="Arial"/>
              </a:rPr>
              <a:t>a </a:t>
            </a:r>
            <a:r>
              <a:rPr sz="2000" spc="-5">
                <a:latin typeface="Arial"/>
                <a:cs typeface="Arial"/>
              </a:rPr>
              <a:t>comprehensive </a:t>
            </a:r>
            <a:r>
              <a:rPr sz="2000">
                <a:latin typeface="Arial"/>
                <a:cs typeface="Arial"/>
              </a:rPr>
              <a:t>package of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emotional, psychological </a:t>
            </a:r>
            <a:r>
              <a:rPr sz="2000">
                <a:latin typeface="Arial"/>
                <a:cs typeface="Arial"/>
              </a:rPr>
              <a:t>and </a:t>
            </a:r>
            <a:r>
              <a:rPr sz="2000" spc="-5">
                <a:latin typeface="Arial"/>
                <a:cs typeface="Arial"/>
              </a:rPr>
              <a:t>practical </a:t>
            </a:r>
            <a:r>
              <a:rPr sz="2000">
                <a:latin typeface="Arial"/>
                <a:cs typeface="Arial"/>
              </a:rPr>
              <a:t>health and wellbeing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support.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>
                <a:latin typeface="Arial"/>
                <a:cs typeface="Arial"/>
              </a:rPr>
              <a:t>As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well as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national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intentions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outlined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 </a:t>
            </a:r>
            <a:r>
              <a:rPr sz="2000" spc="-5">
                <a:latin typeface="Arial"/>
                <a:cs typeface="Arial"/>
              </a:rPr>
              <a:t>the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NHS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People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Plan,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range of guides, apps and </a:t>
            </a:r>
            <a:r>
              <a:rPr sz="2000" spc="-5">
                <a:latin typeface="Arial"/>
                <a:cs typeface="Arial"/>
              </a:rPr>
              <a:t>resources </a:t>
            </a:r>
            <a:r>
              <a:rPr sz="2000">
                <a:latin typeface="Arial"/>
                <a:cs typeface="Arial"/>
              </a:rPr>
              <a:t>that aim </a:t>
            </a:r>
            <a:r>
              <a:rPr sz="2000" spc="-5">
                <a:latin typeface="Arial"/>
                <a:cs typeface="Arial"/>
              </a:rPr>
              <a:t>to support </a:t>
            </a:r>
            <a:r>
              <a:rPr sz="2000">
                <a:latin typeface="Arial"/>
                <a:cs typeface="Arial"/>
              </a:rPr>
              <a:t>both your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individual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wellbeing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 spc="25">
                <a:latin typeface="Arial"/>
                <a:cs typeface="Arial"/>
              </a:rPr>
              <a:t>and</a:t>
            </a:r>
            <a:r>
              <a:rPr sz="2000" spc="75">
                <a:latin typeface="Arial"/>
                <a:cs typeface="Arial"/>
              </a:rPr>
              <a:t> </a:t>
            </a:r>
            <a:r>
              <a:rPr sz="2000" spc="25">
                <a:latin typeface="Arial"/>
                <a:cs typeface="Arial"/>
              </a:rPr>
              <a:t>that</a:t>
            </a:r>
            <a:r>
              <a:rPr sz="2000" spc="55">
                <a:latin typeface="Arial"/>
                <a:cs typeface="Arial"/>
              </a:rPr>
              <a:t> </a:t>
            </a:r>
            <a:r>
              <a:rPr sz="2000" spc="15">
                <a:latin typeface="Arial"/>
                <a:cs typeface="Arial"/>
              </a:rPr>
              <a:t>of</a:t>
            </a:r>
            <a:r>
              <a:rPr sz="2000" spc="9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your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team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are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available at: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 u="sng" spc="-1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www.england.nhs.uk/people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428625" marR="2990850" indent="-416559">
              <a:lnSpc>
                <a:spcPct val="100000"/>
              </a:lnSpc>
            </a:pPr>
            <a:r>
              <a:rPr sz="2000" spc="-60">
                <a:latin typeface="Arial"/>
                <a:cs typeface="Arial"/>
              </a:rPr>
              <a:t>You</a:t>
            </a:r>
            <a:r>
              <a:rPr sz="2000" spc="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can</a:t>
            </a:r>
            <a:r>
              <a:rPr sz="2000" spc="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also</a:t>
            </a:r>
            <a:r>
              <a:rPr sz="2000" spc="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contact</a:t>
            </a:r>
            <a:r>
              <a:rPr sz="2000" spc="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the</a:t>
            </a:r>
            <a:r>
              <a:rPr sz="2000" spc="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national</a:t>
            </a:r>
            <a:r>
              <a:rPr sz="2000" spc="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team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By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email:</a:t>
            </a:r>
            <a:r>
              <a:rPr sz="2000" spc="-90">
                <a:latin typeface="Arial"/>
                <a:cs typeface="Arial"/>
              </a:rPr>
              <a:t> </a:t>
            </a:r>
            <a:r>
              <a:rPr sz="2000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ournhspeople.hwb@nhs.net </a:t>
            </a:r>
            <a:r>
              <a:rPr sz="2000" spc="-5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By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Twitter: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@people_nhs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</a:pPr>
            <a:r>
              <a:rPr sz="1800" spc="-15">
                <a:latin typeface="Arial"/>
                <a:cs typeface="Arial"/>
              </a:rPr>
              <a:t>All </a:t>
            </a:r>
            <a:r>
              <a:rPr sz="1800" spc="-20">
                <a:latin typeface="Arial"/>
                <a:cs typeface="Arial"/>
              </a:rPr>
              <a:t>offers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resources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outlined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in this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pack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are correct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as o</a:t>
            </a:r>
            <a:r>
              <a:rPr lang="en-GB" sz="1800" spc="-10">
                <a:latin typeface="Arial"/>
                <a:cs typeface="Arial"/>
              </a:rPr>
              <a:t>f</a:t>
            </a:r>
            <a:r>
              <a:rPr sz="1800" spc="-100">
                <a:latin typeface="Arial"/>
                <a:cs typeface="Arial"/>
              </a:rPr>
              <a:t> </a:t>
            </a:r>
            <a:r>
              <a:rPr lang="en-GB" spc="-15">
                <a:latin typeface="Arial"/>
                <a:cs typeface="Arial"/>
              </a:rPr>
              <a:t>July </a:t>
            </a:r>
            <a:r>
              <a:rPr sz="1800" spc="-20">
                <a:latin typeface="Arial"/>
                <a:cs typeface="Arial"/>
              </a:rPr>
              <a:t>2021.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5960173"/>
            <a:ext cx="228600" cy="1878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9619" y="1257300"/>
            <a:ext cx="3332988" cy="45994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" y="5638800"/>
            <a:ext cx="220980" cy="2209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4144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Wellbeing</a:t>
            </a:r>
            <a:r>
              <a:rPr spc="-195"/>
              <a:t> </a:t>
            </a:r>
            <a:r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6297269"/>
            <a:ext cx="877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2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</a:t>
            </a:r>
            <a:r>
              <a:rPr sz="1800" b="1" spc="35">
                <a:latin typeface="Arial"/>
                <a:cs typeface="Arial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https://www.england.nhs.uk/supporting-our-nhs-people/How-to-guides/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760" y="1440637"/>
            <a:ext cx="10827385" cy="218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Health</a:t>
            </a:r>
            <a:r>
              <a:rPr sz="2400" b="1" u="sng" spc="-5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and</a:t>
            </a:r>
            <a:r>
              <a:rPr sz="2400" b="1" u="sng" spc="-3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wellbeing</a:t>
            </a:r>
            <a:r>
              <a:rPr sz="2400" b="1" u="sng" spc="-114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guides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2205"/>
              </a:spcBef>
              <a:tabLst>
                <a:tab pos="3608070" algn="l"/>
                <a:tab pos="6102985" algn="l"/>
              </a:tabLst>
            </a:pPr>
            <a:r>
              <a:rPr sz="2000" spc="-20">
                <a:latin typeface="Arial"/>
                <a:cs typeface="Arial"/>
              </a:rPr>
              <a:t>We’ve </a:t>
            </a:r>
            <a:r>
              <a:rPr sz="2000" spc="-10">
                <a:latin typeface="Arial"/>
                <a:cs typeface="Arial"/>
              </a:rPr>
              <a:t>worked with </a:t>
            </a:r>
            <a:r>
              <a:rPr sz="2000">
                <a:latin typeface="Arial"/>
                <a:cs typeface="Arial"/>
              </a:rPr>
              <a:t>a team of </a:t>
            </a:r>
            <a:r>
              <a:rPr sz="2000" spc="-10">
                <a:latin typeface="Arial"/>
                <a:cs typeface="Arial"/>
              </a:rPr>
              <a:t>experts </a:t>
            </a:r>
            <a:r>
              <a:rPr sz="2000" spc="-5">
                <a:latin typeface="Arial"/>
                <a:cs typeface="Arial"/>
              </a:rPr>
              <a:t>to </a:t>
            </a:r>
            <a:r>
              <a:rPr sz="2000">
                <a:latin typeface="Arial"/>
                <a:cs typeface="Arial"/>
              </a:rPr>
              <a:t>develop a range of short </a:t>
            </a:r>
            <a:r>
              <a:rPr sz="2000" spc="-10">
                <a:latin typeface="Arial"/>
                <a:cs typeface="Arial"/>
              </a:rPr>
              <a:t>guides </a:t>
            </a:r>
            <a:r>
              <a:rPr sz="2000">
                <a:latin typeface="Arial"/>
                <a:cs typeface="Arial"/>
              </a:rPr>
              <a:t>to help </a:t>
            </a:r>
            <a:r>
              <a:rPr sz="2000" spc="-5">
                <a:latin typeface="Arial"/>
                <a:cs typeface="Arial"/>
              </a:rPr>
              <a:t>support </a:t>
            </a:r>
            <a:r>
              <a:rPr sz="2000" spc="-10">
                <a:latin typeface="Arial"/>
                <a:cs typeface="Arial"/>
              </a:rPr>
              <a:t>you with </a:t>
            </a:r>
            <a:r>
              <a:rPr sz="2000" spc="-5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skills and new </a:t>
            </a:r>
            <a:r>
              <a:rPr sz="2000" spc="-20">
                <a:latin typeface="Arial"/>
                <a:cs typeface="Arial"/>
              </a:rPr>
              <a:t>ways </a:t>
            </a:r>
            <a:r>
              <a:rPr sz="2000">
                <a:latin typeface="Arial"/>
                <a:cs typeface="Arial"/>
              </a:rPr>
              <a:t>to improve </a:t>
            </a:r>
            <a:r>
              <a:rPr sz="2000" spc="-10">
                <a:latin typeface="Arial"/>
                <a:cs typeface="Arial"/>
              </a:rPr>
              <a:t>your </a:t>
            </a:r>
            <a:r>
              <a:rPr sz="2000" spc="-5">
                <a:latin typeface="Arial"/>
                <a:cs typeface="Arial"/>
              </a:rPr>
              <a:t>experience </a:t>
            </a:r>
            <a:r>
              <a:rPr sz="2000">
                <a:latin typeface="Arial"/>
                <a:cs typeface="Arial"/>
              </a:rPr>
              <a:t>of </a:t>
            </a:r>
            <a:r>
              <a:rPr sz="2000" spc="-5">
                <a:latin typeface="Arial"/>
                <a:cs typeface="Arial"/>
              </a:rPr>
              <a:t>work. </a:t>
            </a:r>
            <a:r>
              <a:rPr sz="2000">
                <a:latin typeface="Arial"/>
                <a:cs typeface="Arial"/>
              </a:rPr>
              <a:t>Our guides </a:t>
            </a:r>
            <a:r>
              <a:rPr sz="2000" spc="-10">
                <a:latin typeface="Arial"/>
                <a:cs typeface="Arial"/>
              </a:rPr>
              <a:t>cover topics </a:t>
            </a:r>
            <a:r>
              <a:rPr sz="2000">
                <a:latin typeface="Arial"/>
                <a:cs typeface="Arial"/>
              </a:rPr>
              <a:t>such as </a:t>
            </a:r>
            <a:r>
              <a:rPr sz="2000" spc="-15">
                <a:latin typeface="Arial"/>
                <a:cs typeface="Arial"/>
              </a:rPr>
              <a:t>getting </a:t>
            </a:r>
            <a:r>
              <a:rPr sz="2000" spc="-5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</a:t>
            </a:r>
            <a:r>
              <a:rPr sz="2000" spc="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good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night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of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sleep,</a:t>
            </a:r>
            <a:r>
              <a:rPr sz="2000" spc="-10">
                <a:latin typeface="Arial"/>
                <a:cs typeface="Arial"/>
              </a:rPr>
              <a:t> personal	</a:t>
            </a:r>
            <a:r>
              <a:rPr sz="2000" spc="-5">
                <a:latin typeface="Arial"/>
                <a:cs typeface="Arial"/>
              </a:rPr>
              <a:t>resilience, support </a:t>
            </a:r>
            <a:r>
              <a:rPr sz="2000" spc="-10">
                <a:latin typeface="Arial"/>
                <a:cs typeface="Arial"/>
              </a:rPr>
              <a:t>for </a:t>
            </a:r>
            <a:r>
              <a:rPr sz="2000">
                <a:latin typeface="Arial"/>
                <a:cs typeface="Arial"/>
              </a:rPr>
              <a:t>line </a:t>
            </a:r>
            <a:r>
              <a:rPr sz="2000" spc="-10">
                <a:latin typeface="Arial"/>
                <a:cs typeface="Arial"/>
              </a:rPr>
              <a:t>managers, </a:t>
            </a:r>
            <a:r>
              <a:rPr sz="2000">
                <a:latin typeface="Arial"/>
                <a:cs typeface="Arial"/>
              </a:rPr>
              <a:t>guidance on how </a:t>
            </a:r>
            <a:r>
              <a:rPr sz="2000" spc="-10">
                <a:latin typeface="Arial"/>
                <a:cs typeface="Arial"/>
              </a:rPr>
              <a:t>to </a:t>
            </a:r>
            <a:r>
              <a:rPr sz="2000">
                <a:latin typeface="Arial"/>
                <a:cs typeface="Arial"/>
              </a:rPr>
              <a:t>be a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compassionate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leader</a:t>
            </a:r>
            <a:r>
              <a:rPr sz="2000" spc="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during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</a:t>
            </a:r>
            <a:r>
              <a:rPr sz="2000" spc="2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bereavement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tips	</a:t>
            </a:r>
            <a:r>
              <a:rPr sz="2000">
                <a:latin typeface="Arial"/>
                <a:cs typeface="Arial"/>
              </a:rPr>
              <a:t>on how </a:t>
            </a:r>
            <a:r>
              <a:rPr sz="2000" spc="-10">
                <a:latin typeface="Arial"/>
                <a:cs typeface="Arial"/>
              </a:rPr>
              <a:t>to </a:t>
            </a:r>
            <a:r>
              <a:rPr sz="2000">
                <a:latin typeface="Arial"/>
                <a:cs typeface="Arial"/>
              </a:rPr>
              <a:t>run </a:t>
            </a:r>
            <a:r>
              <a:rPr sz="2000" spc="-15">
                <a:latin typeface="Arial"/>
                <a:cs typeface="Arial"/>
              </a:rPr>
              <a:t>your </a:t>
            </a:r>
            <a:r>
              <a:rPr sz="2000">
                <a:latin typeface="Arial"/>
                <a:cs typeface="Arial"/>
              </a:rPr>
              <a:t>own 10 minute </a:t>
            </a:r>
            <a:r>
              <a:rPr sz="2000" spc="-10">
                <a:latin typeface="Arial"/>
                <a:cs typeface="Arial"/>
              </a:rPr>
              <a:t>Pause 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Space.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6316" y="3886200"/>
            <a:ext cx="8382000" cy="17815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5711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/>
              <a:t>Bespoke</a:t>
            </a:r>
            <a:r>
              <a:rPr spc="-40"/>
              <a:t> </a:t>
            </a:r>
            <a:r>
              <a:rPr spc="-10"/>
              <a:t>support</a:t>
            </a:r>
            <a:r>
              <a:rPr spc="-45"/>
              <a:t> </a:t>
            </a:r>
            <a:r>
              <a:rPr spc="-10"/>
              <a:t>for</a:t>
            </a:r>
            <a:r>
              <a:rPr spc="-35"/>
              <a:t> </a:t>
            </a:r>
            <a:r>
              <a:rPr spc="-10"/>
              <a:t>leaders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1960"/>
            <a:ext cx="168148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400" b="1" u="heavy" spc="-5">
                <a:solidFill>
                  <a:srgbClr val="4470C4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</a:rPr>
              <a:t>#ProjectM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sz="1600" b="1" spc="-10">
                <a:solidFill>
                  <a:srgbClr val="221F1F"/>
                </a:solidFill>
                <a:latin typeface="Arial"/>
                <a:cs typeface="Arial"/>
              </a:rPr>
              <a:t>Online</a:t>
            </a:r>
            <a:r>
              <a:rPr sz="1600" b="1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600" b="1" spc="-5">
                <a:solidFill>
                  <a:srgbClr val="221F1F"/>
                </a:solidFill>
                <a:latin typeface="Arial"/>
                <a:cs typeface="Arial"/>
              </a:rPr>
              <a:t>resources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140970">
              <a:lnSpc>
                <a:spcPct val="100000"/>
              </a:lnSpc>
              <a:spcBef>
                <a:spcPts val="95"/>
              </a:spcBef>
              <a:tabLst>
                <a:tab pos="7585075" algn="l"/>
              </a:tabLst>
            </a:pPr>
            <a:r>
              <a:rPr spc="-5"/>
              <a:t>#ProjectM</a:t>
            </a:r>
            <a:r>
              <a:rPr spc="-15"/>
              <a:t> </a:t>
            </a:r>
            <a:r>
              <a:rPr spc="-5"/>
              <a:t>is</a:t>
            </a:r>
            <a:r>
              <a:t> </a:t>
            </a:r>
            <a:r>
              <a:rPr spc="-5"/>
              <a:t>a</a:t>
            </a:r>
            <a:r>
              <a:rPr spc="10"/>
              <a:t> </a:t>
            </a:r>
            <a:r>
              <a:rPr spc="-5"/>
              <a:t>new</a:t>
            </a:r>
            <a:r>
              <a:rPr spc="-10"/>
              <a:t> </a:t>
            </a:r>
            <a:r>
              <a:rPr spc="-5"/>
              <a:t>development</a:t>
            </a:r>
            <a:r>
              <a:rPr spc="-15"/>
              <a:t> </a:t>
            </a:r>
            <a:r>
              <a:rPr spc="-25"/>
              <a:t>offer,</a:t>
            </a:r>
            <a:r>
              <a:rPr spc="10"/>
              <a:t> </a:t>
            </a:r>
            <a:r>
              <a:rPr spc="-5"/>
              <a:t>aimed</a:t>
            </a:r>
            <a:r>
              <a:rPr spc="-15"/>
              <a:t> </a:t>
            </a:r>
            <a:r>
              <a:rPr spc="-5"/>
              <a:t>at</a:t>
            </a:r>
            <a:r>
              <a:rPr spc="20"/>
              <a:t> </a:t>
            </a:r>
            <a:r>
              <a:rPr spc="-5"/>
              <a:t>all</a:t>
            </a:r>
            <a:r>
              <a:rPr spc="-20"/>
              <a:t> </a:t>
            </a:r>
            <a:r>
              <a:rPr spc="-5"/>
              <a:t>NHS team</a:t>
            </a:r>
            <a:r>
              <a:rPr spc="10"/>
              <a:t> </a:t>
            </a:r>
            <a:r>
              <a:rPr spc="-5"/>
              <a:t>leaders</a:t>
            </a:r>
            <a:r>
              <a:rPr spc="-15"/>
              <a:t> </a:t>
            </a:r>
            <a:r>
              <a:rPr spc="-5"/>
              <a:t>and</a:t>
            </a:r>
            <a:r>
              <a:rPr spc="5"/>
              <a:t> </a:t>
            </a:r>
            <a:r>
              <a:rPr spc="-5"/>
              <a:t>managers.</a:t>
            </a:r>
            <a:r>
              <a:rPr spc="20"/>
              <a:t> </a:t>
            </a:r>
            <a:r>
              <a:rPr spc="-5"/>
              <a:t>Our</a:t>
            </a:r>
            <a:r>
              <a:rPr spc="30"/>
              <a:t> </a:t>
            </a:r>
            <a:r>
              <a:rPr spc="-5"/>
              <a:t>online</a:t>
            </a:r>
            <a:r>
              <a:rPr spc="-30"/>
              <a:t> </a:t>
            </a:r>
            <a:r>
              <a:rPr spc="-5"/>
              <a:t>resources</a:t>
            </a:r>
            <a:r>
              <a:rPr spc="5"/>
              <a:t> </a:t>
            </a:r>
            <a:r>
              <a:rPr spc="-5"/>
              <a:t>include</a:t>
            </a:r>
            <a:r>
              <a:rPr spc="-30"/>
              <a:t> </a:t>
            </a:r>
            <a:r>
              <a:rPr spc="-5"/>
              <a:t>easy </a:t>
            </a:r>
            <a:r>
              <a:rPr spc="-430"/>
              <a:t> </a:t>
            </a:r>
            <a:r>
              <a:rPr spc="-5"/>
              <a:t>to</a:t>
            </a:r>
            <a:r>
              <a:rPr spc="10"/>
              <a:t> </a:t>
            </a:r>
            <a:r>
              <a:rPr spc="-5"/>
              <a:t>access</a:t>
            </a:r>
            <a:r>
              <a:t> </a:t>
            </a:r>
            <a:r>
              <a:rPr spc="-5"/>
              <a:t>inspirational</a:t>
            </a:r>
            <a:r>
              <a:rPr spc="-30"/>
              <a:t> </a:t>
            </a:r>
            <a:r>
              <a:rPr spc="-5"/>
              <a:t>bite-size</a:t>
            </a:r>
            <a:r>
              <a:rPr spc="-25"/>
              <a:t> </a:t>
            </a:r>
            <a:r>
              <a:rPr spc="-5"/>
              <a:t>learning</a:t>
            </a:r>
            <a:r>
              <a:rPr spc="-15"/>
              <a:t> </a:t>
            </a:r>
            <a:r>
              <a:rPr spc="-10"/>
              <a:t>which</a:t>
            </a:r>
            <a:r>
              <a:rPr spc="5"/>
              <a:t> </a:t>
            </a:r>
            <a:r>
              <a:rPr spc="-5"/>
              <a:t>is regularly</a:t>
            </a:r>
            <a:r>
              <a:t> </a:t>
            </a:r>
            <a:r>
              <a:rPr spc="-5"/>
              <a:t>refreshed</a:t>
            </a:r>
            <a:r>
              <a:t> </a:t>
            </a:r>
            <a:r>
              <a:rPr spc="-5"/>
              <a:t>and</a:t>
            </a:r>
            <a:r>
              <a:rPr spc="5"/>
              <a:t> </a:t>
            </a:r>
            <a:r>
              <a:rPr spc="-5"/>
              <a:t>updated.	E.g. </a:t>
            </a:r>
            <a:r>
              <a:rPr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Saundra Dalton-Smith</a:t>
            </a:r>
            <a:r>
              <a:rPr spc="-5">
                <a:solidFill>
                  <a:srgbClr val="0000FF"/>
                </a:solidFill>
                <a:hlinkClick r:id="rId2"/>
              </a:rPr>
              <a:t> </a:t>
            </a:r>
            <a:r>
              <a:rPr spc="-5"/>
              <a:t>explains </a:t>
            </a:r>
            <a:r>
              <a:t> </a:t>
            </a:r>
            <a:r>
              <a:rPr spc="-5"/>
              <a:t>the seven</a:t>
            </a:r>
            <a:r>
              <a:rPr spc="-25"/>
              <a:t> </a:t>
            </a:r>
            <a:r>
              <a:rPr spc="-5"/>
              <a:t>different</a:t>
            </a:r>
            <a:r>
              <a:rPr spc="-15"/>
              <a:t> </a:t>
            </a:r>
            <a:r>
              <a:rPr spc="-10"/>
              <a:t>types</a:t>
            </a:r>
            <a:r>
              <a:rPr spc="15"/>
              <a:t> </a:t>
            </a:r>
            <a:r>
              <a:rPr spc="-5"/>
              <a:t>of rest</a:t>
            </a:r>
            <a:r>
              <a:t> </a:t>
            </a:r>
            <a:r>
              <a:rPr spc="-5"/>
              <a:t>to help</a:t>
            </a:r>
            <a:r>
              <a:rPr spc="-15"/>
              <a:t> </a:t>
            </a:r>
            <a:r>
              <a:rPr spc="-5"/>
              <a:t>restoration.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/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b="1" spc="-10">
                <a:latin typeface="Arial"/>
                <a:cs typeface="Arial"/>
              </a:rPr>
              <a:t>Virtual</a:t>
            </a:r>
            <a:r>
              <a:rPr b="1" spc="-20">
                <a:latin typeface="Arial"/>
                <a:cs typeface="Arial"/>
              </a:rPr>
              <a:t> </a:t>
            </a:r>
            <a:r>
              <a:rPr b="1" spc="-10">
                <a:latin typeface="Arial"/>
                <a:cs typeface="Arial"/>
              </a:rPr>
              <a:t>Community</a:t>
            </a:r>
          </a:p>
          <a:p>
            <a:pPr marL="88900">
              <a:lnSpc>
                <a:spcPct val="100000"/>
              </a:lnSpc>
            </a:pPr>
            <a:r>
              <a:rPr spc="-5"/>
              <a:t>Join</a:t>
            </a:r>
            <a:r>
              <a:rPr spc="-10"/>
              <a:t> </a:t>
            </a:r>
            <a:r>
              <a:rPr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#Project</a:t>
            </a:r>
            <a:r>
              <a:rPr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</a:t>
            </a:r>
            <a:r>
              <a:rPr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Managing</a:t>
            </a:r>
            <a:r>
              <a:rPr u="sng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</a:t>
            </a:r>
            <a:r>
              <a:rPr u="sng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Together</a:t>
            </a:r>
            <a:r>
              <a:rPr u="sng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</a:t>
            </a:r>
            <a:r>
              <a:rPr spc="-5"/>
              <a:t>virtual peer group</a:t>
            </a:r>
            <a:r>
              <a:rPr spc="10"/>
              <a:t> </a:t>
            </a:r>
            <a:r>
              <a:rPr spc="-5"/>
              <a:t>to</a:t>
            </a:r>
            <a:r>
              <a:rPr spc="10"/>
              <a:t> </a:t>
            </a:r>
            <a:r>
              <a:rPr spc="-5"/>
              <a:t>connect,</a:t>
            </a:r>
            <a:r>
              <a:t> </a:t>
            </a:r>
            <a:r>
              <a:rPr spc="-5"/>
              <a:t>share</a:t>
            </a:r>
            <a:r>
              <a:t> </a:t>
            </a:r>
            <a:r>
              <a:rPr spc="-5"/>
              <a:t>ideas,</a:t>
            </a:r>
            <a:r>
              <a:rPr spc="-10"/>
              <a:t> </a:t>
            </a:r>
            <a:r>
              <a:rPr spc="-5"/>
              <a:t>concerns</a:t>
            </a:r>
            <a:r>
              <a:rPr spc="-10"/>
              <a:t> </a:t>
            </a:r>
            <a:r>
              <a:rPr spc="-5"/>
              <a:t>and resources</a:t>
            </a:r>
            <a:r>
              <a:rPr spc="5"/>
              <a:t> </a:t>
            </a:r>
            <a:r>
              <a:rPr spc="-5"/>
              <a:t>with</a:t>
            </a:r>
            <a:r>
              <a:t> </a:t>
            </a:r>
            <a:r>
              <a:rPr spc="-5"/>
              <a:t>other</a:t>
            </a:r>
            <a:r>
              <a:rPr spc="15"/>
              <a:t> </a:t>
            </a:r>
            <a:r>
              <a:rPr spc="-5"/>
              <a:t>health</a:t>
            </a:r>
            <a:r>
              <a:rPr spc="-10"/>
              <a:t> </a:t>
            </a:r>
            <a:r>
              <a:rPr spc="-5"/>
              <a:t>and</a:t>
            </a:r>
          </a:p>
          <a:p>
            <a:pPr marL="88900">
              <a:lnSpc>
                <a:spcPct val="100000"/>
              </a:lnSpc>
            </a:pPr>
            <a:r>
              <a:rPr spc="-5"/>
              <a:t>care</a:t>
            </a:r>
            <a:r>
              <a:t> </a:t>
            </a:r>
            <a:r>
              <a:rPr spc="-5"/>
              <a:t>managers.</a:t>
            </a:r>
            <a:r>
              <a:rPr spc="-40"/>
              <a:t> </a:t>
            </a:r>
            <a:r>
              <a:rPr spc="-5"/>
              <a:t>There</a:t>
            </a:r>
            <a:r>
              <a:rPr spc="5"/>
              <a:t> </a:t>
            </a:r>
            <a:r>
              <a:rPr spc="-10"/>
              <a:t>are</a:t>
            </a:r>
            <a:r>
              <a:rPr spc="10"/>
              <a:t> </a:t>
            </a:r>
            <a:r>
              <a:rPr spc="-5"/>
              <a:t>special</a:t>
            </a:r>
            <a:r>
              <a:t> </a:t>
            </a:r>
            <a:r>
              <a:rPr spc="-10"/>
              <a:t>events</a:t>
            </a:r>
            <a:r>
              <a:rPr spc="-25"/>
              <a:t> </a:t>
            </a:r>
            <a:r>
              <a:rPr spc="-5"/>
              <a:t>on</a:t>
            </a:r>
            <a:r>
              <a:t> </a:t>
            </a:r>
            <a:r>
              <a:rPr spc="-5"/>
              <a:t>themed topics</a:t>
            </a:r>
            <a:r>
              <a:rPr spc="-10"/>
              <a:t> and</a:t>
            </a:r>
            <a:r>
              <a:rPr spc="-5"/>
              <a:t> </a:t>
            </a:r>
            <a:r>
              <a:rPr spc="-10"/>
              <a:t>informal</a:t>
            </a:r>
            <a:r>
              <a:rPr spc="-5"/>
              <a:t> </a:t>
            </a:r>
            <a:r>
              <a:rPr spc="-10"/>
              <a:t>sessions</a:t>
            </a:r>
            <a:r>
              <a:rPr spc="-35"/>
              <a:t> </a:t>
            </a:r>
            <a:r>
              <a:rPr spc="-5"/>
              <a:t>like</a:t>
            </a:r>
            <a:r>
              <a:rPr spc="-15"/>
              <a:t> </a:t>
            </a:r>
            <a:r>
              <a:rPr spc="-50"/>
              <a:t>‘Tea</a:t>
            </a:r>
            <a:r>
              <a:rPr spc="-20"/>
              <a:t> </a:t>
            </a:r>
            <a:r>
              <a:rPr spc="-5"/>
              <a:t>&amp;</a:t>
            </a:r>
            <a:r>
              <a:rPr spc="-15"/>
              <a:t> </a:t>
            </a:r>
            <a:r>
              <a:rPr spc="-40"/>
              <a:t>Talk’</a:t>
            </a:r>
            <a:r>
              <a:rPr spc="-90"/>
              <a:t> </a:t>
            </a:r>
            <a:r>
              <a:rPr spc="-5"/>
              <a:t>time.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/>
          </a:p>
          <a:p>
            <a:pPr marL="88900">
              <a:lnSpc>
                <a:spcPct val="100000"/>
              </a:lnSpc>
            </a:pPr>
            <a:r>
              <a:rPr b="1" spc="-5">
                <a:latin typeface="Arial"/>
                <a:cs typeface="Arial"/>
              </a:rPr>
              <a:t>Mentoring</a:t>
            </a:r>
          </a:p>
          <a:p>
            <a:pPr marL="88900">
              <a:lnSpc>
                <a:spcPct val="100000"/>
              </a:lnSpc>
            </a:pPr>
            <a:r>
              <a:rPr spc="-5"/>
              <a:t>A</a:t>
            </a:r>
            <a:r>
              <a:rPr spc="-90"/>
              <a:t> </a:t>
            </a:r>
            <a:r>
              <a:rPr spc="-5"/>
              <a:t>social</a:t>
            </a:r>
            <a:r>
              <a:rPr spc="-35"/>
              <a:t> </a:t>
            </a:r>
            <a:r>
              <a:rPr spc="-5"/>
              <a:t>media campaign</a:t>
            </a:r>
            <a:r>
              <a:rPr spc="-30"/>
              <a:t> </a:t>
            </a:r>
            <a:r>
              <a:rPr spc="-5"/>
              <a:t>to</a:t>
            </a:r>
            <a:r>
              <a:rPr spc="20"/>
              <a:t> </a:t>
            </a:r>
            <a:r>
              <a:rPr spc="-5"/>
              <a:t>help</a:t>
            </a:r>
            <a:r>
              <a:rPr spc="-15"/>
              <a:t> </a:t>
            </a:r>
            <a:r>
              <a:rPr spc="-5"/>
              <a:t>potential</a:t>
            </a:r>
            <a:r>
              <a:rPr spc="-25"/>
              <a:t> </a:t>
            </a:r>
            <a:r>
              <a:rPr spc="-5"/>
              <a:t>mentors</a:t>
            </a:r>
            <a:r>
              <a:rPr spc="15"/>
              <a:t> </a:t>
            </a:r>
            <a:r>
              <a:rPr spc="-5"/>
              <a:t>to</a:t>
            </a:r>
            <a:r>
              <a:rPr spc="10"/>
              <a:t> </a:t>
            </a:r>
            <a:r>
              <a:rPr spc="-5"/>
              <a:t>connect</a:t>
            </a:r>
            <a:r>
              <a:rPr spc="-15"/>
              <a:t> </a:t>
            </a:r>
            <a:r>
              <a:rPr spc="-10"/>
              <a:t>with</a:t>
            </a:r>
            <a:r>
              <a:rPr spc="5"/>
              <a:t> </a:t>
            </a:r>
            <a:r>
              <a:rPr spc="-5"/>
              <a:t>managers</a:t>
            </a:r>
            <a:r>
              <a:t> </a:t>
            </a:r>
            <a:r>
              <a:rPr spc="-10"/>
              <a:t>who</a:t>
            </a:r>
            <a:r>
              <a:rPr spc="5"/>
              <a:t> </a:t>
            </a:r>
            <a:r>
              <a:rPr spc="-5"/>
              <a:t>may</a:t>
            </a:r>
            <a:r>
              <a:rPr spc="15"/>
              <a:t> </a:t>
            </a:r>
            <a:r>
              <a:rPr spc="-5"/>
              <a:t>benefit</a:t>
            </a:r>
            <a:r>
              <a:rPr spc="-15"/>
              <a:t> </a:t>
            </a:r>
            <a:r>
              <a:rPr spc="-5"/>
              <a:t>from</a:t>
            </a:r>
            <a:r>
              <a:rPr spc="20"/>
              <a:t> </a:t>
            </a:r>
            <a:r>
              <a:rPr spc="-5"/>
              <a:t>a</a:t>
            </a:r>
            <a:r>
              <a:rPr spc="5"/>
              <a:t> </a:t>
            </a:r>
            <a:r>
              <a:t>one-to-one</a:t>
            </a:r>
            <a:r>
              <a:rPr spc="5"/>
              <a:t> </a:t>
            </a:r>
            <a:r>
              <a:rPr spc="-5"/>
              <a:t>session.</a:t>
            </a:r>
          </a:p>
          <a:p>
            <a:pPr marL="88900">
              <a:lnSpc>
                <a:spcPct val="100000"/>
              </a:lnSpc>
            </a:pPr>
            <a:r>
              <a:rPr spc="-5"/>
              <a:t>Search #ProjectM</a:t>
            </a:r>
            <a:r>
              <a:rPr spc="-10"/>
              <a:t> </a:t>
            </a:r>
            <a:r>
              <a:rPr spc="-5"/>
              <a:t>and</a:t>
            </a:r>
            <a:r>
              <a:t> </a:t>
            </a:r>
            <a:r>
              <a:rPr spc="-5"/>
              <a:t>#ProjectMentorMe</a:t>
            </a:r>
            <a:r>
              <a:rPr spc="-10"/>
              <a:t> </a:t>
            </a:r>
            <a:r>
              <a:rPr spc="-5"/>
              <a:t>on</a:t>
            </a:r>
            <a:r>
              <a:rPr spc="-25"/>
              <a:t> </a:t>
            </a:r>
            <a:r>
              <a:rPr spc="-20"/>
              <a:t>Twitter</a:t>
            </a:r>
            <a:r>
              <a:rPr spc="5"/>
              <a:t> </a:t>
            </a:r>
            <a:r>
              <a:rPr spc="-5"/>
              <a:t>or</a:t>
            </a:r>
            <a:r>
              <a:rPr spc="15"/>
              <a:t> </a:t>
            </a:r>
            <a:r>
              <a:rPr spc="-5"/>
              <a:t>visit</a:t>
            </a:r>
            <a:r>
              <a:rPr spc="10"/>
              <a:t> </a:t>
            </a:r>
            <a:r>
              <a:rPr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Mentorship:</a:t>
            </a:r>
            <a:r>
              <a:rPr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Maintaining</a:t>
            </a:r>
            <a:r>
              <a:rPr u="sng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your</a:t>
            </a:r>
            <a:r>
              <a:rPr u="sng" spc="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sense</a:t>
            </a:r>
            <a:r>
              <a:rPr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of</a:t>
            </a:r>
            <a:r>
              <a:rPr u="sng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self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/>
          </a:p>
          <a:p>
            <a:pPr marL="88900">
              <a:lnSpc>
                <a:spcPct val="100000"/>
              </a:lnSpc>
            </a:pPr>
            <a:r>
              <a:rPr b="1" spc="-5">
                <a:latin typeface="Arial"/>
                <a:cs typeface="Arial"/>
              </a:rPr>
              <a:t>Social</a:t>
            </a:r>
            <a:r>
              <a:rPr b="1" spc="-30">
                <a:latin typeface="Arial"/>
                <a:cs typeface="Arial"/>
              </a:rPr>
              <a:t> </a:t>
            </a:r>
            <a:r>
              <a:rPr b="1" spc="-5">
                <a:latin typeface="Arial"/>
                <a:cs typeface="Arial"/>
              </a:rPr>
              <a:t>media collaboration</a:t>
            </a:r>
          </a:p>
          <a:p>
            <a:pPr marL="88900" marR="50800">
              <a:lnSpc>
                <a:spcPct val="100000"/>
              </a:lnSpc>
            </a:pPr>
            <a:r>
              <a:rPr spc="-5"/>
              <a:t>A monthly </a:t>
            </a:r>
            <a:r>
              <a:rPr spc="-25"/>
              <a:t>‘Tweet </a:t>
            </a:r>
            <a:r>
              <a:rPr spc="-10"/>
              <a:t>Chat’ </a:t>
            </a:r>
            <a:r>
              <a:rPr spc="-5"/>
              <a:t>to enable managers </a:t>
            </a:r>
            <a:r>
              <a:rPr spc="-10"/>
              <a:t>and </a:t>
            </a:r>
            <a:r>
              <a:rPr spc="-5"/>
              <a:t>team leaders to share ideas </a:t>
            </a:r>
            <a:r>
              <a:rPr spc="-10"/>
              <a:t>and </a:t>
            </a:r>
            <a:r>
              <a:rPr spc="-5"/>
              <a:t>inspiration </a:t>
            </a:r>
            <a:r>
              <a:rPr spc="-15"/>
              <a:t>together. </a:t>
            </a:r>
            <a:r>
              <a:rPr spc="-5"/>
              <a:t>Follow us on </a:t>
            </a:r>
            <a:r>
              <a:rPr spc="-20"/>
              <a:t>Twitter </a:t>
            </a:r>
            <a:r>
              <a:rPr spc="-430"/>
              <a:t> </a:t>
            </a:r>
            <a:r>
              <a:rPr b="1" spc="-5">
                <a:solidFill>
                  <a:srgbClr val="0071BB"/>
                </a:solidFill>
                <a:latin typeface="Arial"/>
                <a:cs typeface="Arial"/>
              </a:rPr>
              <a:t>@NHSLeadership</a:t>
            </a:r>
            <a:r>
              <a:rPr b="1" spc="-5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b="1" spc="-10">
                <a:solidFill>
                  <a:srgbClr val="0071BB"/>
                </a:solidFill>
                <a:latin typeface="Arial"/>
                <a:cs typeface="Arial"/>
              </a:rPr>
              <a:t>Academy</a:t>
            </a:r>
            <a:r>
              <a:rPr b="1" spc="7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pc="-10"/>
              <a:t>and </a:t>
            </a:r>
            <a:r>
              <a:rPr spc="-5"/>
              <a:t>LinkedIn</a:t>
            </a:r>
            <a:r>
              <a:rPr spc="-25"/>
              <a:t> </a:t>
            </a:r>
            <a:r>
              <a:rPr spc="-5"/>
              <a:t>to</a:t>
            </a:r>
            <a:r>
              <a:rPr spc="15"/>
              <a:t> </a:t>
            </a:r>
            <a:r>
              <a:rPr spc="-5"/>
              <a:t>meet</a:t>
            </a:r>
            <a:r>
              <a:t> </a:t>
            </a:r>
            <a:r>
              <a:rPr spc="-10"/>
              <a:t>our</a:t>
            </a:r>
            <a:r>
              <a:rPr spc="5"/>
              <a:t> </a:t>
            </a:r>
            <a:r>
              <a:rPr spc="-5"/>
              <a:t>regular</a:t>
            </a:r>
            <a:r>
              <a:rPr spc="-10"/>
              <a:t> </a:t>
            </a:r>
            <a:r>
              <a:rPr spc="-30"/>
              <a:t>“Talking</a:t>
            </a:r>
            <a:r>
              <a:rPr spc="-35"/>
              <a:t> </a:t>
            </a:r>
            <a:r>
              <a:rPr spc="-5"/>
              <a:t>Heads”</a:t>
            </a:r>
            <a:r>
              <a:rPr spc="-15"/>
              <a:t> </a:t>
            </a:r>
            <a:r>
              <a:rPr spc="-5"/>
              <a:t>#ProjectM</a:t>
            </a:r>
            <a:r>
              <a:rPr spc="-15"/>
              <a:t> </a:t>
            </a:r>
            <a:r>
              <a:rPr spc="-10"/>
              <a:t>participants,</a:t>
            </a:r>
            <a:r>
              <a:rPr spc="-25"/>
              <a:t> </a:t>
            </a:r>
            <a:r>
              <a:rPr spc="-10"/>
              <a:t>who</a:t>
            </a:r>
            <a:r>
              <a:t> </a:t>
            </a:r>
            <a:r>
              <a:rPr spc="-5"/>
              <a:t>share</a:t>
            </a:r>
            <a:r>
              <a:rPr spc="5"/>
              <a:t> </a:t>
            </a:r>
            <a:r>
              <a:rPr spc="-5"/>
              <a:t>their </a:t>
            </a:r>
            <a:r>
              <a:t> </a:t>
            </a:r>
            <a:r>
              <a:rPr spc="-5"/>
              <a:t>thoughts</a:t>
            </a:r>
            <a:r>
              <a:rPr spc="-10"/>
              <a:t> </a:t>
            </a:r>
            <a:r>
              <a:rPr spc="-5"/>
              <a:t>and</a:t>
            </a:r>
            <a:r>
              <a:rPr spc="-15"/>
              <a:t> </a:t>
            </a:r>
            <a:r>
              <a:rPr spc="-5"/>
              <a:t>top tips</a:t>
            </a:r>
            <a:r>
              <a:rPr spc="-10"/>
              <a:t> </a:t>
            </a:r>
            <a:r>
              <a:rPr spc="-5"/>
              <a:t>on</a:t>
            </a:r>
            <a:r>
              <a:rPr spc="-15"/>
              <a:t> </a:t>
            </a:r>
            <a:r>
              <a:rPr spc="-5"/>
              <a:t>managing</a:t>
            </a:r>
            <a:r>
              <a:rPr spc="-25"/>
              <a:t> </a:t>
            </a:r>
            <a:r>
              <a:rPr spc="-5"/>
              <a:t>well</a:t>
            </a:r>
            <a:r>
              <a:rPr spc="-25"/>
              <a:t> </a:t>
            </a:r>
            <a:r>
              <a:rPr spc="-5"/>
              <a:t>during</a:t>
            </a:r>
            <a:r>
              <a:rPr spc="-10"/>
              <a:t> </a:t>
            </a:r>
            <a:r>
              <a:rPr spc="-5"/>
              <a:t>turbulent times.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/>
          </a:p>
          <a:p>
            <a:pPr marL="12700">
              <a:lnSpc>
                <a:spcPct val="100000"/>
              </a:lnSpc>
            </a:pPr>
            <a:r>
              <a:rPr sz="1800" b="1">
                <a:solidFill>
                  <a:srgbClr val="000000"/>
                </a:solidFill>
                <a:latin typeface="Arial"/>
                <a:cs typeface="Arial"/>
              </a:rPr>
              <a:t>Find</a:t>
            </a:r>
            <a:r>
              <a:rPr sz="1800" b="1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000000"/>
                </a:solidFill>
                <a:latin typeface="Arial"/>
                <a:cs typeface="Arial"/>
              </a:rPr>
              <a:t>out</a:t>
            </a:r>
            <a:r>
              <a:rPr sz="1800" b="1" spc="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>
                <a:solidFill>
                  <a:srgbClr val="000000"/>
                </a:solidFill>
                <a:latin typeface="Arial"/>
                <a:cs typeface="Arial"/>
              </a:rPr>
              <a:t>more:</a:t>
            </a:r>
            <a:r>
              <a:rPr sz="1800" b="1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u="sng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https://people.nhs.uk/support-for-leaders/coaching-and-mentoring-for-leaders/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0" y="967701"/>
            <a:ext cx="2712720" cy="693420"/>
          </a:xfrm>
          <a:prstGeom prst="rect">
            <a:avLst/>
          </a:prstGeom>
          <a:solidFill>
            <a:srgbClr val="F7921E"/>
          </a:solidFill>
        </p:spPr>
        <p:txBody>
          <a:bodyPr vert="horz" wrap="square" lIns="0" tIns="177165" rIns="0" bIns="0" rtlCol="0">
            <a:spAutoFit/>
          </a:bodyPr>
          <a:lstStyle/>
          <a:p>
            <a:pPr marL="823594">
              <a:lnSpc>
                <a:spcPct val="100000"/>
              </a:lnSpc>
              <a:spcBef>
                <a:spcPts val="1395"/>
              </a:spcBef>
            </a:pPr>
            <a:r>
              <a:rPr sz="2000" spc="-10">
                <a:solidFill>
                  <a:srgbClr val="FFFFFF"/>
                </a:solidFill>
                <a:latin typeface="Calibri"/>
                <a:cs typeface="Calibri"/>
              </a:rPr>
              <a:t>#ProjectM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5711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/>
              <a:t>Bespoke</a:t>
            </a:r>
            <a:r>
              <a:rPr spc="-40"/>
              <a:t> </a:t>
            </a:r>
            <a:r>
              <a:rPr spc="-10"/>
              <a:t>support</a:t>
            </a:r>
            <a:r>
              <a:rPr spc="-45"/>
              <a:t> </a:t>
            </a:r>
            <a:r>
              <a:rPr spc="-10"/>
              <a:t>for</a:t>
            </a:r>
            <a:r>
              <a:rPr spc="-35"/>
              <a:t> </a:t>
            </a:r>
            <a:r>
              <a:rPr spc="-10"/>
              <a:t>leaders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1924304"/>
            <a:ext cx="10952480" cy="467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 marR="598170">
              <a:lnSpc>
                <a:spcPct val="100000"/>
              </a:lnSpc>
              <a:spcBef>
                <a:spcPts val="95"/>
              </a:spcBef>
            </a:pPr>
            <a:r>
              <a:rPr sz="1600" spc="-15">
                <a:latin typeface="Arial"/>
                <a:cs typeface="Arial"/>
              </a:rPr>
              <a:t>NHS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England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and NHS Improvement</a:t>
            </a:r>
            <a:r>
              <a:rPr sz="1600" spc="3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has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partnered</a:t>
            </a:r>
            <a:r>
              <a:rPr sz="1600" spc="2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with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selected coaching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companies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and other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leading-edge </a:t>
            </a:r>
            <a:r>
              <a:rPr sz="1600" spc="-1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organisations</a:t>
            </a:r>
            <a:r>
              <a:rPr sz="1600" spc="-10">
                <a:latin typeface="Arial"/>
                <a:cs typeface="Arial"/>
              </a:rPr>
              <a:t> to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provide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free,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confidential,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1-2-1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coaching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or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mentoring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support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sessions for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all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NHS and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social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care </a:t>
            </a:r>
            <a:r>
              <a:rPr sz="1600" spc="-43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leaders.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</a:pPr>
            <a:r>
              <a:rPr sz="1600" b="1" spc="-20">
                <a:latin typeface="Arial"/>
                <a:cs typeface="Arial"/>
              </a:rPr>
              <a:t>Coaching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20">
                <a:latin typeface="Arial"/>
                <a:cs typeface="Arial"/>
              </a:rPr>
              <a:t>support:</a:t>
            </a:r>
            <a:r>
              <a:rPr sz="1600" b="1" spc="25">
                <a:latin typeface="Arial"/>
                <a:cs typeface="Arial"/>
              </a:rPr>
              <a:t> </a:t>
            </a:r>
            <a:r>
              <a:rPr sz="1600" b="1" spc="-15">
                <a:latin typeface="Arial"/>
                <a:cs typeface="Arial"/>
              </a:rPr>
              <a:t>Leading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in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5">
                <a:latin typeface="Arial"/>
                <a:cs typeface="Arial"/>
              </a:rPr>
              <a:t>the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20">
                <a:latin typeface="Arial"/>
                <a:cs typeface="Arial"/>
              </a:rPr>
              <a:t>moment</a:t>
            </a:r>
            <a:endParaRPr sz="1600">
              <a:latin typeface="Arial"/>
              <a:cs typeface="Arial"/>
            </a:endParaRPr>
          </a:p>
          <a:p>
            <a:pPr marL="93345" marR="159385">
              <a:lnSpc>
                <a:spcPct val="100000"/>
              </a:lnSpc>
              <a:spcBef>
                <a:spcPts val="95"/>
              </a:spcBef>
            </a:pPr>
            <a:r>
              <a:rPr sz="1600" spc="-15">
                <a:latin typeface="Arial"/>
                <a:cs typeface="Arial"/>
              </a:rPr>
              <a:t>This coaching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offer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is </a:t>
            </a:r>
            <a:r>
              <a:rPr sz="1600" spc="-15">
                <a:latin typeface="Arial"/>
                <a:cs typeface="Arial"/>
              </a:rPr>
              <a:t>available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for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managers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at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all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levels.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Managers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will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be </a:t>
            </a:r>
            <a:r>
              <a:rPr sz="1600" spc="-15">
                <a:latin typeface="Arial"/>
                <a:cs typeface="Arial"/>
              </a:rPr>
              <a:t>matched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with</a:t>
            </a:r>
            <a:r>
              <a:rPr sz="1600" spc="-10">
                <a:latin typeface="Arial"/>
                <a:cs typeface="Arial"/>
              </a:rPr>
              <a:t> an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experienced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coach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who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will </a:t>
            </a:r>
            <a:r>
              <a:rPr sz="1600" spc="-43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virtually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support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them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in</a:t>
            </a:r>
            <a:r>
              <a:rPr sz="1600" spc="-2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finding real-time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solutions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to</a:t>
            </a:r>
            <a:r>
              <a:rPr sz="1600" spc="-15">
                <a:latin typeface="Arial"/>
                <a:cs typeface="Arial"/>
              </a:rPr>
              <a:t> help them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move </a:t>
            </a:r>
            <a:r>
              <a:rPr sz="1600" spc="-20">
                <a:latin typeface="Arial"/>
                <a:cs typeface="Arial"/>
              </a:rPr>
              <a:t>forward.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</a:pPr>
            <a:r>
              <a:rPr sz="1600" b="1" spc="-20">
                <a:latin typeface="Arial"/>
                <a:cs typeface="Arial"/>
              </a:rPr>
              <a:t>Coaching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20">
                <a:latin typeface="Arial"/>
                <a:cs typeface="Arial"/>
              </a:rPr>
              <a:t>support:</a:t>
            </a:r>
            <a:r>
              <a:rPr sz="1600" b="1" spc="25">
                <a:latin typeface="Arial"/>
                <a:cs typeface="Arial"/>
              </a:rPr>
              <a:t> </a:t>
            </a:r>
            <a:r>
              <a:rPr sz="1600" b="1" spc="-15">
                <a:latin typeface="Arial"/>
                <a:cs typeface="Arial"/>
              </a:rPr>
              <a:t>Leading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0">
                <a:latin typeface="Arial"/>
                <a:cs typeface="Arial"/>
              </a:rPr>
              <a:t>in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5">
                <a:latin typeface="Arial"/>
                <a:cs typeface="Arial"/>
              </a:rPr>
              <a:t>and</a:t>
            </a:r>
            <a:r>
              <a:rPr sz="1600" b="1" spc="-5">
                <a:latin typeface="Arial"/>
                <a:cs typeface="Arial"/>
              </a:rPr>
              <a:t> </a:t>
            </a:r>
            <a:r>
              <a:rPr sz="1600" b="1" spc="-15">
                <a:latin typeface="Arial"/>
                <a:cs typeface="Arial"/>
              </a:rPr>
              <a:t>through</a:t>
            </a:r>
            <a:r>
              <a:rPr sz="1600" b="1" spc="5">
                <a:latin typeface="Arial"/>
                <a:cs typeface="Arial"/>
              </a:rPr>
              <a:t> </a:t>
            </a:r>
            <a:r>
              <a:rPr sz="1600" b="1" spc="-15">
                <a:latin typeface="Arial"/>
                <a:cs typeface="Arial"/>
              </a:rPr>
              <a:t>the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15">
                <a:latin typeface="Arial"/>
                <a:cs typeface="Arial"/>
              </a:rPr>
              <a:t>crisis</a:t>
            </a:r>
            <a:endParaRPr sz="1600">
              <a:latin typeface="Arial"/>
              <a:cs typeface="Arial"/>
            </a:endParaRPr>
          </a:p>
          <a:p>
            <a:pPr marL="93345" marR="274955">
              <a:lnSpc>
                <a:spcPct val="100000"/>
              </a:lnSpc>
              <a:spcBef>
                <a:spcPts val="95"/>
              </a:spcBef>
            </a:pPr>
            <a:r>
              <a:rPr sz="1600" spc="-15">
                <a:latin typeface="Arial"/>
                <a:cs typeface="Arial"/>
              </a:rPr>
              <a:t>This coaching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offer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is </a:t>
            </a:r>
            <a:r>
              <a:rPr sz="1600" spc="-15">
                <a:latin typeface="Arial"/>
                <a:cs typeface="Arial"/>
              </a:rPr>
              <a:t>available</a:t>
            </a:r>
            <a:r>
              <a:rPr sz="1600" spc="-3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for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senior leaders.</a:t>
            </a:r>
            <a:r>
              <a:rPr sz="1600" spc="2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Leaders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will</a:t>
            </a:r>
            <a:r>
              <a:rPr sz="1600" spc="-3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be </a:t>
            </a:r>
            <a:r>
              <a:rPr sz="1600" spc="-15">
                <a:latin typeface="Arial"/>
                <a:cs typeface="Arial"/>
              </a:rPr>
              <a:t>matched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with</a:t>
            </a:r>
            <a:r>
              <a:rPr sz="1600" spc="-10">
                <a:latin typeface="Arial"/>
                <a:cs typeface="Arial"/>
              </a:rPr>
              <a:t> an </a:t>
            </a:r>
            <a:r>
              <a:rPr sz="1600" spc="-20">
                <a:latin typeface="Arial"/>
                <a:cs typeface="Arial"/>
              </a:rPr>
              <a:t>experienced</a:t>
            </a:r>
            <a:r>
              <a:rPr sz="1600" spc="2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coach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who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will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virtually </a:t>
            </a:r>
            <a:r>
              <a:rPr sz="1600" spc="-430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work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with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them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to </a:t>
            </a:r>
            <a:r>
              <a:rPr sz="1600" spc="-20">
                <a:latin typeface="Arial"/>
                <a:cs typeface="Arial"/>
              </a:rPr>
              <a:t>strengthen</a:t>
            </a:r>
            <a:r>
              <a:rPr sz="1600" spc="2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their</a:t>
            </a:r>
            <a:r>
              <a:rPr sz="1600" spc="-2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leadership</a:t>
            </a:r>
            <a:r>
              <a:rPr sz="1600" spc="-10">
                <a:latin typeface="Arial"/>
                <a:cs typeface="Arial"/>
              </a:rPr>
              <a:t> by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creating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space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for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them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10">
                <a:latin typeface="Arial"/>
                <a:cs typeface="Arial"/>
              </a:rPr>
              <a:t>to</a:t>
            </a:r>
            <a:r>
              <a:rPr sz="160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stand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back,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20">
                <a:latin typeface="Arial"/>
                <a:cs typeface="Arial"/>
              </a:rPr>
              <a:t>slow-down</a:t>
            </a:r>
            <a:r>
              <a:rPr sz="1600" spc="1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and reflect.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>
              <a:latin typeface="Arial"/>
              <a:cs typeface="Arial"/>
            </a:endParaRPr>
          </a:p>
          <a:p>
            <a:pPr marL="93345" algn="just">
              <a:lnSpc>
                <a:spcPct val="100000"/>
              </a:lnSpc>
            </a:pPr>
            <a:r>
              <a:rPr sz="1600" b="1" spc="-20">
                <a:latin typeface="Arial"/>
                <a:cs typeface="Arial"/>
              </a:rPr>
              <a:t>Mentoring</a:t>
            </a:r>
            <a:r>
              <a:rPr sz="1600" b="1" spc="10">
                <a:latin typeface="Arial"/>
                <a:cs typeface="Arial"/>
              </a:rPr>
              <a:t> </a:t>
            </a:r>
            <a:r>
              <a:rPr sz="1600" b="1" spc="-20">
                <a:latin typeface="Arial"/>
                <a:cs typeface="Arial"/>
              </a:rPr>
              <a:t>support</a:t>
            </a:r>
            <a:endParaRPr sz="1600">
              <a:latin typeface="Arial"/>
              <a:cs typeface="Arial"/>
            </a:endParaRPr>
          </a:p>
          <a:p>
            <a:pPr marL="93345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5">
                <a:latin typeface="Arial"/>
                <a:cs typeface="Arial"/>
              </a:rPr>
              <a:t>This mentoring </a:t>
            </a:r>
            <a:r>
              <a:rPr sz="1600" spc="-20">
                <a:latin typeface="Arial"/>
                <a:cs typeface="Arial"/>
              </a:rPr>
              <a:t>offer </a:t>
            </a:r>
            <a:r>
              <a:rPr sz="1600" spc="-10">
                <a:latin typeface="Arial"/>
                <a:cs typeface="Arial"/>
              </a:rPr>
              <a:t>is </a:t>
            </a:r>
            <a:r>
              <a:rPr sz="1600" spc="-15">
                <a:latin typeface="Arial"/>
                <a:cs typeface="Arial"/>
              </a:rPr>
              <a:t>available for </a:t>
            </a:r>
            <a:r>
              <a:rPr sz="1600" spc="-10">
                <a:latin typeface="Arial"/>
                <a:cs typeface="Arial"/>
              </a:rPr>
              <a:t>all </a:t>
            </a:r>
            <a:r>
              <a:rPr sz="1600" spc="-15">
                <a:latin typeface="Arial"/>
                <a:cs typeface="Arial"/>
              </a:rPr>
              <a:t>leaders </a:t>
            </a:r>
            <a:r>
              <a:rPr sz="1600" spc="-10">
                <a:latin typeface="Arial"/>
                <a:cs typeface="Arial"/>
              </a:rPr>
              <a:t>at all </a:t>
            </a:r>
            <a:r>
              <a:rPr sz="1600" spc="-15">
                <a:latin typeface="Arial"/>
                <a:cs typeface="Arial"/>
              </a:rPr>
              <a:t>levels. </a:t>
            </a:r>
            <a:r>
              <a:rPr sz="1600" spc="-5">
                <a:latin typeface="Arial"/>
                <a:cs typeface="Arial"/>
              </a:rPr>
              <a:t>A </a:t>
            </a:r>
            <a:r>
              <a:rPr sz="1600" spc="-15">
                <a:latin typeface="Arial"/>
                <a:cs typeface="Arial"/>
              </a:rPr>
              <a:t>Military mentor </a:t>
            </a:r>
            <a:r>
              <a:rPr sz="1600" spc="-10">
                <a:latin typeface="Arial"/>
                <a:cs typeface="Arial"/>
              </a:rPr>
              <a:t>of </a:t>
            </a:r>
            <a:r>
              <a:rPr sz="1600" spc="-15">
                <a:latin typeface="Arial"/>
                <a:cs typeface="Arial"/>
              </a:rPr>
              <a:t>similar seniority (up </a:t>
            </a:r>
            <a:r>
              <a:rPr sz="1600" spc="-10">
                <a:latin typeface="Arial"/>
                <a:cs typeface="Arial"/>
              </a:rPr>
              <a:t>to </a:t>
            </a:r>
            <a:r>
              <a:rPr sz="1600" spc="-15">
                <a:latin typeface="Arial"/>
                <a:cs typeface="Arial"/>
              </a:rPr>
              <a:t>and including ESMs 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and Board members), will support leaders </a:t>
            </a:r>
            <a:r>
              <a:rPr sz="1600" spc="-10">
                <a:latin typeface="Arial"/>
                <a:cs typeface="Arial"/>
              </a:rPr>
              <a:t>in </a:t>
            </a:r>
            <a:r>
              <a:rPr sz="1600" spc="-15">
                <a:latin typeface="Arial"/>
                <a:cs typeface="Arial"/>
              </a:rPr>
              <a:t>finding real-time solutions </a:t>
            </a:r>
            <a:r>
              <a:rPr sz="1600" spc="-10">
                <a:latin typeface="Arial"/>
                <a:cs typeface="Arial"/>
              </a:rPr>
              <a:t>to </a:t>
            </a:r>
            <a:r>
              <a:rPr sz="1600" spc="-15">
                <a:latin typeface="Arial"/>
                <a:cs typeface="Arial"/>
              </a:rPr>
              <a:t>help them move </a:t>
            </a:r>
            <a:r>
              <a:rPr sz="1600" spc="-20">
                <a:latin typeface="Arial"/>
                <a:cs typeface="Arial"/>
              </a:rPr>
              <a:t>forward, </a:t>
            </a:r>
            <a:r>
              <a:rPr sz="1600" spc="-15">
                <a:latin typeface="Arial"/>
                <a:cs typeface="Arial"/>
              </a:rPr>
              <a:t>finding positive </a:t>
            </a:r>
            <a:r>
              <a:rPr sz="1600" spc="-25">
                <a:latin typeface="Arial"/>
                <a:cs typeface="Arial"/>
              </a:rPr>
              <a:t>ways </a:t>
            </a:r>
            <a:r>
              <a:rPr sz="1600" spc="-10">
                <a:latin typeface="Arial"/>
                <a:cs typeface="Arial"/>
              </a:rPr>
              <a:t>to 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stay resilient and overcome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immediate</a:t>
            </a:r>
            <a:r>
              <a:rPr sz="1600" spc="-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challenges.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-3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-2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 </a:t>
            </a:r>
            <a:r>
              <a:rPr sz="1800" u="sng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www.people.nhs.uk\projectm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512" y="1256791"/>
            <a:ext cx="5236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Coaching</a:t>
            </a:r>
            <a:r>
              <a:rPr sz="2400" b="1" u="sng" spc="-6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and</a:t>
            </a:r>
            <a:r>
              <a:rPr sz="2400" b="1" u="sng" spc="-4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mentoring</a:t>
            </a:r>
            <a:r>
              <a:rPr sz="2400" b="1" u="sng" spc="-7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2400" b="1" u="sng" spc="-4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leaders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0" y="967701"/>
            <a:ext cx="2712720" cy="693420"/>
          </a:xfrm>
          <a:prstGeom prst="rect">
            <a:avLst/>
          </a:prstGeom>
          <a:solidFill>
            <a:srgbClr val="F7921E"/>
          </a:solidFill>
        </p:spPr>
        <p:txBody>
          <a:bodyPr vert="horz" wrap="square" lIns="0" tIns="177165" rIns="0" bIns="0" rtlCol="0">
            <a:spAutoFit/>
          </a:bodyPr>
          <a:lstStyle/>
          <a:p>
            <a:pPr marL="823594">
              <a:lnSpc>
                <a:spcPct val="100000"/>
              </a:lnSpc>
              <a:spcBef>
                <a:spcPts val="1395"/>
              </a:spcBef>
            </a:pPr>
            <a:r>
              <a:rPr sz="2000" spc="-10">
                <a:solidFill>
                  <a:srgbClr val="FFFFFF"/>
                </a:solidFill>
                <a:latin typeface="Calibri"/>
                <a:cs typeface="Calibri"/>
              </a:rPr>
              <a:t>#ProjectM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70713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/>
              <a:t>Bespoke</a:t>
            </a:r>
            <a:r>
              <a:rPr spc="-35"/>
              <a:t> </a:t>
            </a:r>
            <a:r>
              <a:rPr spc="-10"/>
              <a:t>support</a:t>
            </a:r>
            <a:r>
              <a:rPr spc="-35"/>
              <a:t> </a:t>
            </a:r>
            <a:r>
              <a:rPr spc="-10"/>
              <a:t>for</a:t>
            </a:r>
            <a:r>
              <a:rPr spc="-30"/>
              <a:t> </a:t>
            </a:r>
            <a:r>
              <a:rPr spc="-15"/>
              <a:t>senior</a:t>
            </a:r>
            <a:r>
              <a:rPr spc="-35"/>
              <a:t> </a:t>
            </a:r>
            <a:r>
              <a:rPr spc="-10"/>
              <a:t>leaders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1288160"/>
            <a:ext cx="10848975" cy="530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Executive</a:t>
            </a:r>
            <a:r>
              <a:rPr sz="2400" b="1" u="sng" spc="-8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Suite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Arial"/>
              <a:cs typeface="Arial"/>
            </a:endParaRPr>
          </a:p>
          <a:p>
            <a:pPr marL="93345" marR="5080">
              <a:lnSpc>
                <a:spcPct val="100000"/>
              </a:lnSpc>
              <a:tabLst>
                <a:tab pos="4589780" algn="l"/>
                <a:tab pos="9723120" algn="l"/>
              </a:tabLst>
            </a:pPr>
            <a:r>
              <a:rPr sz="2000" spc="-10">
                <a:latin typeface="Arial"/>
                <a:cs typeface="Arial"/>
              </a:rPr>
              <a:t>The </a:t>
            </a:r>
            <a:r>
              <a:rPr sz="2000" spc="-15">
                <a:latin typeface="Arial"/>
                <a:cs typeface="Arial"/>
              </a:rPr>
              <a:t>Executive Suite </a:t>
            </a:r>
            <a:r>
              <a:rPr sz="2000" spc="-10">
                <a:latin typeface="Arial"/>
                <a:cs typeface="Arial"/>
              </a:rPr>
              <a:t>has been designed to support senior leaders working </a:t>
            </a:r>
            <a:r>
              <a:rPr sz="2000" spc="-5">
                <a:latin typeface="Arial"/>
                <a:cs typeface="Arial"/>
              </a:rPr>
              <a:t>across </a:t>
            </a:r>
            <a:r>
              <a:rPr sz="2000" spc="-10">
                <a:latin typeface="Arial"/>
                <a:cs typeface="Arial"/>
              </a:rPr>
              <a:t>the health </a:t>
            </a:r>
            <a:r>
              <a:rPr sz="2000" spc="-5">
                <a:latin typeface="Arial"/>
                <a:cs typeface="Arial"/>
              </a:rPr>
              <a:t>and </a:t>
            </a:r>
            <a:r>
              <a:rPr sz="2000" spc="-54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care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system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(CEO,AO,</a:t>
            </a:r>
            <a:r>
              <a:rPr sz="2000" spc="-30">
                <a:latin typeface="Arial"/>
                <a:cs typeface="Arial"/>
              </a:rPr>
              <a:t> Chair,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NED,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Lay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members,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Executive</a:t>
            </a:r>
            <a:r>
              <a:rPr sz="2000" spc="2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Directors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or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equivalent).	</a:t>
            </a:r>
            <a:r>
              <a:rPr sz="2000" spc="-10">
                <a:latin typeface="Arial"/>
                <a:cs typeface="Arial"/>
              </a:rPr>
              <a:t>The suite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includes </a:t>
            </a:r>
            <a:r>
              <a:rPr sz="2000">
                <a:latin typeface="Arial"/>
                <a:cs typeface="Arial"/>
              </a:rPr>
              <a:t>a </a:t>
            </a:r>
            <a:r>
              <a:rPr sz="2000" spc="-10">
                <a:latin typeface="Arial"/>
                <a:cs typeface="Arial"/>
              </a:rPr>
              <a:t>comprehensive package </a:t>
            </a:r>
            <a:r>
              <a:rPr sz="2000" spc="-5">
                <a:latin typeface="Arial"/>
                <a:cs typeface="Arial"/>
              </a:rPr>
              <a:t>of </a:t>
            </a:r>
            <a:r>
              <a:rPr sz="2000" spc="-10">
                <a:latin typeface="Arial"/>
                <a:cs typeface="Arial"/>
              </a:rPr>
              <a:t>supportive </a:t>
            </a:r>
            <a:r>
              <a:rPr sz="2000" spc="-20">
                <a:latin typeface="Arial"/>
                <a:cs typeface="Arial"/>
              </a:rPr>
              <a:t>offers </a:t>
            </a:r>
            <a:r>
              <a:rPr sz="2000" spc="-5">
                <a:latin typeface="Arial"/>
                <a:cs typeface="Arial"/>
              </a:rPr>
              <a:t>and </a:t>
            </a:r>
            <a:r>
              <a:rPr sz="2000" spc="-10">
                <a:latin typeface="Arial"/>
                <a:cs typeface="Arial"/>
              </a:rPr>
              <a:t>resources that </a:t>
            </a:r>
            <a:r>
              <a:rPr sz="2000" spc="-5">
                <a:latin typeface="Arial"/>
                <a:cs typeface="Arial"/>
              </a:rPr>
              <a:t>are </a:t>
            </a:r>
            <a:r>
              <a:rPr sz="2000" spc="-10">
                <a:latin typeface="Arial"/>
                <a:cs typeface="Arial"/>
              </a:rPr>
              <a:t>designed to 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support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you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to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remain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resilient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spc="-25">
                <a:latin typeface="Arial"/>
                <a:cs typeface="Arial"/>
              </a:rPr>
              <a:t>leader,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continue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to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thrive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in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your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role,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and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set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cultures that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value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the</a:t>
            </a:r>
            <a:r>
              <a:rPr sz="2000" spc="-15">
                <a:latin typeface="Arial"/>
                <a:cs typeface="Arial"/>
              </a:rPr>
              <a:t> importance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of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health</a:t>
            </a:r>
            <a:r>
              <a:rPr sz="2000" spc="-10">
                <a:latin typeface="Arial"/>
                <a:cs typeface="Arial"/>
              </a:rPr>
              <a:t> and </a:t>
            </a:r>
            <a:r>
              <a:rPr sz="2000" spc="-15">
                <a:latin typeface="Arial"/>
                <a:cs typeface="Arial"/>
              </a:rPr>
              <a:t>wellbeing.	</a:t>
            </a:r>
            <a:r>
              <a:rPr sz="2000" spc="-10">
                <a:latin typeface="Arial"/>
                <a:cs typeface="Arial"/>
              </a:rPr>
              <a:t>This </a:t>
            </a:r>
            <a:r>
              <a:rPr sz="2000" spc="-15">
                <a:latin typeface="Arial"/>
                <a:cs typeface="Arial"/>
              </a:rPr>
              <a:t>includes: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436245" indent="-343535">
              <a:lnSpc>
                <a:spcPct val="100000"/>
              </a:lnSpc>
              <a:buChar char="•"/>
              <a:tabLst>
                <a:tab pos="436245" algn="l"/>
                <a:tab pos="436880" algn="l"/>
              </a:tabLst>
            </a:pPr>
            <a:r>
              <a:rPr sz="2000" spc="-10">
                <a:latin typeface="Arial"/>
                <a:cs typeface="Arial"/>
              </a:rPr>
              <a:t>Seminars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from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internationally</a:t>
            </a:r>
            <a:r>
              <a:rPr sz="2000" spc="-10">
                <a:latin typeface="Arial"/>
                <a:cs typeface="Arial"/>
              </a:rPr>
              <a:t> renowned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and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prominent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health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and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care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experts</a:t>
            </a:r>
            <a:endParaRPr sz="2000">
              <a:latin typeface="Arial"/>
              <a:cs typeface="Arial"/>
            </a:endParaRPr>
          </a:p>
          <a:p>
            <a:pPr marL="43624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436245" algn="l"/>
                <a:tab pos="436880" algn="l"/>
              </a:tabLst>
            </a:pPr>
            <a:r>
              <a:rPr sz="2000" spc="-20">
                <a:latin typeface="Arial"/>
                <a:cs typeface="Arial"/>
              </a:rPr>
              <a:t>A</a:t>
            </a:r>
            <a:r>
              <a:rPr sz="2000">
                <a:latin typeface="Arial"/>
                <a:cs typeface="Arial"/>
              </a:rPr>
              <a:t>c</a:t>
            </a:r>
            <a:r>
              <a:rPr sz="2000" spc="-15">
                <a:latin typeface="Arial"/>
                <a:cs typeface="Arial"/>
              </a:rPr>
              <a:t>c</a:t>
            </a:r>
            <a:r>
              <a:rPr sz="2000" spc="-10">
                <a:latin typeface="Arial"/>
                <a:cs typeface="Arial"/>
              </a:rPr>
              <a:t>e</a:t>
            </a:r>
            <a:r>
              <a:rPr sz="2000">
                <a:latin typeface="Arial"/>
                <a:cs typeface="Arial"/>
              </a:rPr>
              <a:t>ss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t</a:t>
            </a:r>
            <a:r>
              <a:rPr sz="2000">
                <a:latin typeface="Arial"/>
                <a:cs typeface="Arial"/>
              </a:rPr>
              <a:t>o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v</a:t>
            </a:r>
            <a:r>
              <a:rPr sz="2000" spc="-15">
                <a:latin typeface="Arial"/>
                <a:cs typeface="Arial"/>
              </a:rPr>
              <a:t>i</a:t>
            </a:r>
            <a:r>
              <a:rPr sz="2000" spc="-10">
                <a:latin typeface="Arial"/>
                <a:cs typeface="Arial"/>
              </a:rPr>
              <a:t>r</a:t>
            </a:r>
            <a:r>
              <a:rPr sz="2000" spc="-20">
                <a:latin typeface="Arial"/>
                <a:cs typeface="Arial"/>
              </a:rPr>
              <a:t>t</a:t>
            </a:r>
            <a:r>
              <a:rPr sz="2000" spc="-10">
                <a:latin typeface="Arial"/>
                <a:cs typeface="Arial"/>
              </a:rPr>
              <a:t>ua</a:t>
            </a:r>
            <a:r>
              <a:rPr sz="2000">
                <a:latin typeface="Arial"/>
                <a:cs typeface="Arial"/>
              </a:rPr>
              <a:t>l</a:t>
            </a:r>
            <a:r>
              <a:rPr sz="2000" spc="-125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A</a:t>
            </a:r>
            <a:r>
              <a:rPr sz="2000">
                <a:latin typeface="Arial"/>
                <a:cs typeface="Arial"/>
              </a:rPr>
              <a:t>c</a:t>
            </a:r>
            <a:r>
              <a:rPr sz="2000" spc="-25">
                <a:latin typeface="Arial"/>
                <a:cs typeface="Arial"/>
              </a:rPr>
              <a:t>t</a:t>
            </a:r>
            <a:r>
              <a:rPr sz="2000" spc="-15">
                <a:latin typeface="Arial"/>
                <a:cs typeface="Arial"/>
              </a:rPr>
              <a:t>i</a:t>
            </a:r>
            <a:r>
              <a:rPr sz="2000" spc="-10">
                <a:latin typeface="Arial"/>
                <a:cs typeface="Arial"/>
              </a:rPr>
              <a:t>o</a:t>
            </a:r>
            <a:r>
              <a:rPr sz="2000">
                <a:latin typeface="Arial"/>
                <a:cs typeface="Arial"/>
              </a:rPr>
              <a:t>n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L</a:t>
            </a:r>
            <a:r>
              <a:rPr sz="2000" spc="-10">
                <a:latin typeface="Arial"/>
                <a:cs typeface="Arial"/>
              </a:rPr>
              <a:t>earn</a:t>
            </a:r>
            <a:r>
              <a:rPr sz="2000" spc="-15">
                <a:latin typeface="Arial"/>
                <a:cs typeface="Arial"/>
              </a:rPr>
              <a:t>i</a:t>
            </a:r>
            <a:r>
              <a:rPr sz="2000" spc="-10">
                <a:latin typeface="Arial"/>
                <a:cs typeface="Arial"/>
              </a:rPr>
              <a:t>n</a:t>
            </a:r>
            <a:r>
              <a:rPr sz="2000">
                <a:latin typeface="Arial"/>
                <a:cs typeface="Arial"/>
              </a:rPr>
              <a:t>g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S</a:t>
            </a:r>
            <a:r>
              <a:rPr sz="2000" spc="-10">
                <a:latin typeface="Arial"/>
                <a:cs typeface="Arial"/>
              </a:rPr>
              <a:t>e</a:t>
            </a:r>
            <a:r>
              <a:rPr sz="2000" spc="-20">
                <a:latin typeface="Arial"/>
                <a:cs typeface="Arial"/>
              </a:rPr>
              <a:t>t</a:t>
            </a:r>
            <a:r>
              <a:rPr sz="2000">
                <a:latin typeface="Arial"/>
                <a:cs typeface="Arial"/>
              </a:rPr>
              <a:t>s</a:t>
            </a:r>
          </a:p>
          <a:p>
            <a:pPr marL="43624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436245" algn="l"/>
                <a:tab pos="436880" algn="l"/>
              </a:tabLst>
            </a:pPr>
            <a:r>
              <a:rPr sz="2000" spc="-10">
                <a:latin typeface="Arial"/>
                <a:cs typeface="Arial"/>
              </a:rPr>
              <a:t>Curated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436245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436245" algn="l"/>
                <a:tab pos="436880" algn="l"/>
              </a:tabLst>
            </a:pPr>
            <a:r>
              <a:rPr sz="2000" spc="-10">
                <a:latin typeface="Arial"/>
                <a:cs typeface="Arial"/>
              </a:rPr>
              <a:t>Access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to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1:1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psychological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  <a:p>
            <a:pPr marL="436245" indent="-343535">
              <a:lnSpc>
                <a:spcPct val="100000"/>
              </a:lnSpc>
              <a:spcBef>
                <a:spcPts val="110"/>
              </a:spcBef>
              <a:buChar char="•"/>
              <a:tabLst>
                <a:tab pos="436245" algn="l"/>
                <a:tab pos="436880" algn="l"/>
              </a:tabLst>
            </a:pPr>
            <a:r>
              <a:rPr sz="2000" spc="-10">
                <a:latin typeface="Arial"/>
                <a:cs typeface="Arial"/>
              </a:rPr>
              <a:t>Access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to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mentoring</a:t>
            </a:r>
            <a:endParaRPr sz="2000">
              <a:latin typeface="Arial"/>
              <a:cs typeface="Arial"/>
            </a:endParaRPr>
          </a:p>
          <a:p>
            <a:pPr marL="436245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436245" algn="l"/>
                <a:tab pos="436880" algn="l"/>
              </a:tabLst>
            </a:pPr>
            <a:r>
              <a:rPr sz="2000" spc="-10">
                <a:latin typeface="Arial"/>
                <a:cs typeface="Arial"/>
              </a:rPr>
              <a:t>Career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development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  <a:p>
            <a:pPr marL="436245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436245" algn="l"/>
                <a:tab pos="436880" algn="l"/>
              </a:tabLst>
            </a:pPr>
            <a:r>
              <a:rPr sz="2000" spc="-15">
                <a:latin typeface="Arial"/>
                <a:cs typeface="Arial"/>
              </a:rPr>
              <a:t>Signposting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to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regional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support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offers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-5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-3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</a:t>
            </a:r>
            <a:r>
              <a:rPr sz="1800" b="1" spc="-25">
                <a:latin typeface="Arial"/>
                <a:cs typeface="Arial"/>
              </a:rPr>
              <a:t> </a:t>
            </a:r>
            <a:r>
              <a:rPr sz="1800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https://people.nhs.uk/executivesuite/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1292" y="4495800"/>
            <a:ext cx="3473196" cy="19659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7071359" cy="5740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15"/>
              <a:t>Growing occupational health (OH)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506" y="1288160"/>
            <a:ext cx="10839904" cy="48833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93345">
              <a:spcBef>
                <a:spcPts val="100"/>
              </a:spcBef>
              <a:tabLst>
                <a:tab pos="4589780" algn="l"/>
                <a:tab pos="9723120" algn="l"/>
              </a:tabLst>
            </a:pPr>
            <a:r>
              <a:rPr lang="en-GB" sz="1600" spc="-10">
                <a:latin typeface="Arial"/>
                <a:ea typeface="+mn-lt"/>
                <a:cs typeface="+mn-lt"/>
              </a:rPr>
              <a:t>We have launched the </a:t>
            </a:r>
            <a:r>
              <a:rPr lang="en-GB" sz="1600" spc="-10">
                <a:latin typeface="Arial"/>
                <a:ea typeface="+mn-lt"/>
                <a:cs typeface="+mn-lt"/>
                <a:hlinkClick r:id="rId2"/>
              </a:rPr>
              <a:t>Growing Occupational Health programme</a:t>
            </a:r>
            <a:r>
              <a:rPr lang="en-GB" sz="1600" spc="-10">
                <a:latin typeface="Arial"/>
                <a:ea typeface="+mn-lt"/>
                <a:cs typeface="+mn-lt"/>
              </a:rPr>
              <a:t> to grow NHS delivered OH services and support our NHS OH people as strategic, integrated, and proactive organisational partners. To help make this vision a reality, we would like to you to get involved in the co-design and collaboration via our engagement events and to have your say via our online survey.</a:t>
            </a:r>
            <a:endParaRPr lang="en-GB" sz="1600" spc="-10">
              <a:latin typeface="Arial"/>
              <a:cs typeface="Calibri"/>
            </a:endParaRPr>
          </a:p>
          <a:p>
            <a:pPr>
              <a:tabLst>
                <a:tab pos="4589780" algn="l"/>
                <a:tab pos="9723120" algn="l"/>
              </a:tabLst>
            </a:pPr>
            <a:endParaRPr lang="en-GB" sz="1600" spc="-10">
              <a:latin typeface="Arial"/>
              <a:cs typeface="Calibri"/>
            </a:endParaRPr>
          </a:p>
          <a:p>
            <a:r>
              <a:rPr lang="en-GB" sz="1600" b="1" spc="-10">
                <a:latin typeface="Arial"/>
                <a:ea typeface="+mn-lt"/>
                <a:cs typeface="+mn-lt"/>
              </a:rPr>
              <a:t>Have your say at initial engagement events</a:t>
            </a:r>
            <a:r>
              <a:rPr lang="en-GB" sz="1600" spc="-10">
                <a:latin typeface="Arial"/>
                <a:ea typeface="+mn-lt"/>
                <a:cs typeface="+mn-lt"/>
              </a:rPr>
              <a:t>: 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>
              <a:latin typeface="Arial"/>
              <a:cs typeface="Arial"/>
            </a:endParaRPr>
          </a:p>
          <a:p>
            <a:r>
              <a:rPr lang="en-GB" sz="1600" spc="-10">
                <a:latin typeface="Arial"/>
                <a:ea typeface="+mn-lt"/>
                <a:cs typeface="+mn-lt"/>
              </a:rPr>
              <a:t>We want to start with a series of engagement events open to our OH stakeholders to share your feedback on the vision and drivers to further shape our collaborative programme of work. We are running a series of events specifically for:</a:t>
            </a:r>
            <a:endParaRPr lang="en-GB" sz="1600"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 spc="-10">
                <a:latin typeface="Arial"/>
                <a:ea typeface="+mn-lt"/>
                <a:cs typeface="+mn-lt"/>
              </a:rPr>
              <a:t>NHS occupational health community</a:t>
            </a:r>
            <a:endParaRPr lang="en-GB" sz="1600"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 spc="-10">
                <a:latin typeface="Arial"/>
                <a:ea typeface="+mn-lt"/>
                <a:cs typeface="+mn-lt"/>
              </a:rPr>
              <a:t>Senior leaders/board level leaders</a:t>
            </a:r>
            <a:endParaRPr lang="en-GB" sz="1600">
              <a:latin typeface="Arial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600" spc="-10">
                <a:latin typeface="Arial"/>
                <a:ea typeface="+mn-lt"/>
                <a:cs typeface="+mn-lt"/>
              </a:rPr>
              <a:t>Service users – managers and staff members. </a:t>
            </a:r>
            <a:r>
              <a:rPr lang="en-GB" sz="1600" u="sng" spc="-10">
                <a:latin typeface="Arial"/>
                <a:ea typeface="+mn-lt"/>
                <a:cs typeface="+mn-lt"/>
                <a:hlinkClick r:id="rId3"/>
              </a:rPr>
              <a:t>Find out more and book here.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b="1" spc="-10">
              <a:latin typeface="Arial"/>
              <a:ea typeface="+mn-lt"/>
              <a:cs typeface="+mn-lt"/>
            </a:endParaRPr>
          </a:p>
          <a:p>
            <a:r>
              <a:rPr lang="en-GB" sz="1600" b="1" spc="-10">
                <a:latin typeface="Arial"/>
                <a:ea typeface="+mn-lt"/>
                <a:cs typeface="+mn-lt"/>
              </a:rPr>
              <a:t>Share your views via our online survey</a:t>
            </a:r>
            <a:r>
              <a:rPr lang="en-GB" sz="1600" spc="-10">
                <a:latin typeface="Arial"/>
                <a:ea typeface="+mn-lt"/>
                <a:cs typeface="+mn-lt"/>
              </a:rPr>
              <a:t>:</a:t>
            </a:r>
            <a:r>
              <a:rPr lang="en-GB" sz="1600" b="1" spc="-10">
                <a:latin typeface="Arial"/>
                <a:ea typeface="+mn-lt"/>
                <a:cs typeface="+mn-lt"/>
              </a:rPr>
              <a:t> 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spc="-10">
              <a:latin typeface="Arial"/>
              <a:ea typeface="+mn-lt"/>
              <a:cs typeface="+mn-lt"/>
            </a:endParaRPr>
          </a:p>
          <a:p>
            <a:r>
              <a:rPr lang="en-GB" sz="1600" spc="-10">
                <a:latin typeface="Arial"/>
                <a:ea typeface="+mn-lt"/>
                <a:cs typeface="+mn-lt"/>
              </a:rPr>
              <a:t>In addition to our engagement events we have developed a short survey for you to share your ideas and help shape the future of how occupational health services are received and delivered. </a:t>
            </a:r>
            <a:r>
              <a:rPr lang="en-GB" sz="1600" u="sng" spc="-10">
                <a:latin typeface="Arial"/>
                <a:ea typeface="+mn-lt"/>
                <a:cs typeface="+mn-lt"/>
                <a:hlinkClick r:id="rId4"/>
              </a:rPr>
              <a:t>Find out more and fill out the survey here.</a:t>
            </a:r>
            <a:endParaRPr lang="en-GB" sz="1600">
              <a:latin typeface="Arial"/>
              <a:ea typeface="+mn-lt"/>
              <a:cs typeface="+mn-lt"/>
            </a:endParaRPr>
          </a:p>
          <a:p>
            <a:pPr marL="93345" marR="5080"/>
            <a:endParaRPr lang="en-GB" sz="1600" spc="-10">
              <a:latin typeface="Arial"/>
              <a:cs typeface="Arial"/>
            </a:endParaRPr>
          </a:p>
          <a:p>
            <a:pPr marL="12700">
              <a:spcBef>
                <a:spcPts val="1475"/>
              </a:spcBef>
            </a:pPr>
            <a:r>
              <a:rPr sz="1600" b="1">
                <a:latin typeface="Arial"/>
                <a:cs typeface="Arial"/>
              </a:rPr>
              <a:t>Find</a:t>
            </a:r>
            <a:r>
              <a:rPr sz="1600" b="1" spc="-50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out</a:t>
            </a:r>
            <a:r>
              <a:rPr sz="1600" b="1" spc="-30">
                <a:latin typeface="Arial"/>
                <a:cs typeface="Arial"/>
              </a:rPr>
              <a:t> </a:t>
            </a:r>
            <a:r>
              <a:rPr sz="1600" b="1" spc="-5">
                <a:latin typeface="Arial"/>
                <a:cs typeface="Arial"/>
              </a:rPr>
              <a:t>more:</a:t>
            </a:r>
            <a:r>
              <a:rPr lang="en-GB" sz="1600" b="1" spc="-25">
                <a:latin typeface="Arial"/>
                <a:cs typeface="Arial"/>
              </a:rPr>
              <a:t> </a:t>
            </a:r>
            <a:r>
              <a:rPr lang="en-GB" sz="1600" spc="-25">
                <a:latin typeface="Arial"/>
                <a:cs typeface="Calibri"/>
                <a:hlinkClick r:id="rId2"/>
              </a:rPr>
              <a:t>https://www.nhshealthatwork.co.uk/growingoh.asp</a:t>
            </a:r>
            <a:endParaRPr sz="1600" u="sng" spc="-5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19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4345940" cy="5740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Coming</a:t>
            </a:r>
            <a:r>
              <a:rPr spc="-35"/>
              <a:t> </a:t>
            </a:r>
            <a:r>
              <a:rPr spc="-5"/>
              <a:t>soon</a:t>
            </a:r>
            <a:endParaRPr lang="en-US" spc="-15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670" y="2419431"/>
            <a:ext cx="2829129" cy="24606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2924" y="1288795"/>
            <a:ext cx="11302365" cy="54303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169920">
              <a:lnSpc>
                <a:spcPct val="100000"/>
              </a:lnSpc>
              <a:spcBef>
                <a:spcPts val="105"/>
              </a:spcBef>
            </a:pPr>
            <a:r>
              <a:rPr lang="en-GB" sz="2000" spc="-10">
                <a:latin typeface="Arial"/>
                <a:cs typeface="Arial"/>
              </a:rPr>
              <a:t>T</a:t>
            </a:r>
            <a:r>
              <a:rPr sz="2000" spc="-10">
                <a:latin typeface="Arial"/>
                <a:cs typeface="Arial"/>
              </a:rPr>
              <a:t>he national support </a:t>
            </a:r>
            <a:r>
              <a:rPr sz="2000" spc="-20">
                <a:latin typeface="Arial"/>
                <a:cs typeface="Arial"/>
              </a:rPr>
              <a:t>offer </a:t>
            </a:r>
            <a:r>
              <a:rPr sz="2000" spc="-10">
                <a:latin typeface="Arial"/>
                <a:cs typeface="Arial"/>
              </a:rPr>
              <a:t>will </a:t>
            </a:r>
            <a:r>
              <a:rPr sz="2000" spc="-54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continue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to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develop,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based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on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feedback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from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colleagues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and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the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ongoing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delivery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of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the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NHS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People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Plan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intentions.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2642235">
              <a:lnSpc>
                <a:spcPct val="100000"/>
              </a:lnSpc>
            </a:pPr>
            <a:r>
              <a:rPr sz="2000" spc="-20">
                <a:latin typeface="Arial"/>
                <a:cs typeface="Arial"/>
              </a:rPr>
              <a:t>We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will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shortly</a:t>
            </a:r>
            <a:r>
              <a:rPr sz="2000" spc="-8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be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sharing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the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following,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please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do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keep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checking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in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with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us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for </a:t>
            </a:r>
            <a:r>
              <a:rPr sz="2000" spc="-54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updates: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">
                <a:latin typeface="Arial"/>
                <a:cs typeface="Arial"/>
              </a:rPr>
              <a:t>An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updated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national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Health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and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Wellbeing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Framework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5">
                <a:latin typeface="Arial"/>
                <a:cs typeface="Arial"/>
              </a:rPr>
              <a:t>Civility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and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Respect</a:t>
            </a:r>
            <a:r>
              <a:rPr sz="2000" spc="-8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Restorative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and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Just</a:t>
            </a:r>
            <a:r>
              <a:rPr sz="2000" spc="-9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training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programme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2852420">
              <a:lnSpc>
                <a:spcPct val="100000"/>
              </a:lnSpc>
              <a:spcBef>
                <a:spcPts val="5"/>
              </a:spcBef>
            </a:pPr>
            <a:r>
              <a:rPr sz="2000" spc="-35">
                <a:latin typeface="Arial"/>
                <a:cs typeface="Arial"/>
              </a:rPr>
              <a:t>Finally, </a:t>
            </a:r>
            <a:r>
              <a:rPr sz="2000" spc="-10">
                <a:latin typeface="Arial"/>
                <a:cs typeface="Arial"/>
              </a:rPr>
              <a:t>we’d like to remind all </a:t>
            </a:r>
            <a:r>
              <a:rPr sz="2000" spc="-5">
                <a:latin typeface="Arial"/>
                <a:cs typeface="Arial"/>
              </a:rPr>
              <a:t>NHS </a:t>
            </a:r>
            <a:r>
              <a:rPr sz="2000" spc="-15">
                <a:latin typeface="Arial"/>
                <a:cs typeface="Arial"/>
              </a:rPr>
              <a:t>colleagues that alongside </a:t>
            </a:r>
            <a:r>
              <a:rPr sz="2000" spc="-10">
                <a:latin typeface="Arial"/>
                <a:cs typeface="Arial"/>
              </a:rPr>
              <a:t>these </a:t>
            </a:r>
            <a:r>
              <a:rPr sz="2000" spc="-15">
                <a:latin typeface="Arial"/>
                <a:cs typeface="Arial"/>
              </a:rPr>
              <a:t>national </a:t>
            </a:r>
            <a:r>
              <a:rPr sz="2000" spc="-545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offers,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your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local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organisation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will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likely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have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internal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support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offers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available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to you too, </a:t>
            </a:r>
            <a:r>
              <a:rPr sz="2000" spc="-5">
                <a:latin typeface="Arial"/>
                <a:cs typeface="Arial"/>
              </a:rPr>
              <a:t>such as </a:t>
            </a:r>
            <a:r>
              <a:rPr sz="2000" spc="-15">
                <a:latin typeface="Arial"/>
                <a:cs typeface="Arial"/>
              </a:rPr>
              <a:t>Occupational </a:t>
            </a:r>
            <a:r>
              <a:rPr sz="2000" spc="-10">
                <a:latin typeface="Arial"/>
                <a:cs typeface="Arial"/>
              </a:rPr>
              <a:t>Health </a:t>
            </a:r>
            <a:r>
              <a:rPr sz="2000" spc="-5">
                <a:latin typeface="Arial"/>
                <a:cs typeface="Arial"/>
              </a:rPr>
              <a:t>and </a:t>
            </a:r>
            <a:r>
              <a:rPr sz="2000" spc="-15">
                <a:latin typeface="Arial"/>
                <a:cs typeface="Arial"/>
              </a:rPr>
              <a:t>Wellbeing </a:t>
            </a:r>
            <a:r>
              <a:rPr sz="2000" spc="-10">
                <a:latin typeface="Arial"/>
                <a:cs typeface="Arial"/>
              </a:rPr>
              <a:t>services </a:t>
            </a:r>
            <a:r>
              <a:rPr sz="2000" spc="-5">
                <a:latin typeface="Arial"/>
                <a:cs typeface="Arial"/>
              </a:rPr>
              <a:t>and </a:t>
            </a:r>
            <a:r>
              <a:rPr sz="2000" spc="-15">
                <a:latin typeface="Arial"/>
                <a:cs typeface="Arial"/>
              </a:rPr>
              <a:t>EAP 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services.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60">
                <a:latin typeface="Arial"/>
                <a:cs typeface="Arial"/>
              </a:rPr>
              <a:t>You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can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also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access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support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through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your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local</a:t>
            </a:r>
            <a:r>
              <a:rPr sz="2000" spc="1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NHS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services,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such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as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NHS</a:t>
            </a:r>
          </a:p>
          <a:p>
            <a:pPr marL="12700">
              <a:lnSpc>
                <a:spcPct val="100000"/>
              </a:lnSpc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talking</a:t>
            </a:r>
            <a:r>
              <a:rPr sz="2000" u="sng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therapies</a:t>
            </a:r>
            <a:r>
              <a:rPr sz="2000" spc="-4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>
                <a:latin typeface="Arial"/>
                <a:cs typeface="Arial"/>
              </a:rPr>
              <a:t>or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your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 spc="-85">
                <a:latin typeface="Arial"/>
                <a:cs typeface="Arial"/>
              </a:rPr>
              <a:t>GP.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05"/>
              </a:spcBef>
            </a:pPr>
            <a:r>
              <a:rPr sz="1800" u="sng" spc="-2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4"/>
              </a:rPr>
              <a:t>www.england.nhs.uk/people</a:t>
            </a:r>
            <a:r>
              <a:rPr sz="1800" u="sng" spc="-2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5"/>
              </a:rPr>
              <a:t>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2947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/>
              <a:t>Have</a:t>
            </a:r>
            <a:r>
              <a:rPr spc="-30"/>
              <a:t> </a:t>
            </a:r>
            <a:r>
              <a:rPr spc="-5"/>
              <a:t>your</a:t>
            </a:r>
            <a:r>
              <a:rPr spc="-30"/>
              <a:t> </a:t>
            </a:r>
            <a:r>
              <a:t>say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127" y="1364995"/>
            <a:ext cx="659574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20">
                <a:latin typeface="Arial"/>
                <a:cs typeface="Arial"/>
              </a:rPr>
              <a:t>We </a:t>
            </a:r>
            <a:r>
              <a:rPr sz="2000" spc="-10">
                <a:latin typeface="Arial"/>
                <a:cs typeface="Arial"/>
              </a:rPr>
              <a:t>would like to </a:t>
            </a:r>
            <a:r>
              <a:rPr sz="2000" spc="-15">
                <a:latin typeface="Arial"/>
                <a:cs typeface="Arial"/>
              </a:rPr>
              <a:t>invite </a:t>
            </a:r>
            <a:r>
              <a:rPr sz="2000" spc="-10">
                <a:latin typeface="Arial"/>
                <a:cs typeface="Arial"/>
              </a:rPr>
              <a:t>you to complete </a:t>
            </a:r>
            <a:r>
              <a:rPr sz="2000" spc="-5">
                <a:latin typeface="Arial"/>
                <a:cs typeface="Arial"/>
              </a:rPr>
              <a:t>an </a:t>
            </a:r>
            <a:r>
              <a:rPr sz="2000" spc="-15">
                <a:latin typeface="Arial"/>
                <a:cs typeface="Arial"/>
              </a:rPr>
              <a:t>anonymous </a:t>
            </a:r>
            <a:r>
              <a:rPr sz="2000" spc="-1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questionnaire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that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offers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an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opportunity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to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provide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feedback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on </a:t>
            </a:r>
            <a:r>
              <a:rPr sz="2000" spc="-10">
                <a:latin typeface="Arial"/>
                <a:cs typeface="Arial"/>
              </a:rPr>
              <a:t>the wellbeing support </a:t>
            </a:r>
            <a:r>
              <a:rPr sz="2000" spc="-15">
                <a:latin typeface="Arial"/>
                <a:cs typeface="Arial"/>
              </a:rPr>
              <a:t>available </a:t>
            </a:r>
            <a:r>
              <a:rPr sz="2000" spc="-10">
                <a:latin typeface="Arial"/>
                <a:cs typeface="Arial"/>
              </a:rPr>
              <a:t>nationally to all </a:t>
            </a:r>
            <a:r>
              <a:rPr sz="2000" spc="-5">
                <a:latin typeface="Arial"/>
                <a:cs typeface="Arial"/>
              </a:rPr>
              <a:t>NHS </a:t>
            </a:r>
            <a:r>
              <a:rPr sz="2000">
                <a:latin typeface="Arial"/>
                <a:cs typeface="Arial"/>
              </a:rPr>
              <a:t> </a:t>
            </a:r>
            <a:r>
              <a:rPr sz="2000" spc="-20">
                <a:latin typeface="Arial"/>
                <a:cs typeface="Arial"/>
              </a:rPr>
              <a:t>staff.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205104">
              <a:lnSpc>
                <a:spcPct val="100000"/>
              </a:lnSpc>
            </a:pPr>
            <a:r>
              <a:rPr sz="2000" spc="-10">
                <a:latin typeface="Arial"/>
                <a:cs typeface="Arial"/>
              </a:rPr>
              <a:t>This </a:t>
            </a:r>
            <a:r>
              <a:rPr sz="2000" spc="-15">
                <a:latin typeface="Arial"/>
                <a:cs typeface="Arial"/>
              </a:rPr>
              <a:t>questionnaire </a:t>
            </a:r>
            <a:r>
              <a:rPr sz="2000" spc="-10">
                <a:latin typeface="Arial"/>
                <a:cs typeface="Arial"/>
              </a:rPr>
              <a:t>will take </a:t>
            </a:r>
            <a:r>
              <a:rPr sz="2000" spc="-15">
                <a:latin typeface="Arial"/>
                <a:cs typeface="Arial"/>
              </a:rPr>
              <a:t>approximately </a:t>
            </a:r>
            <a:r>
              <a:rPr sz="2000" spc="-5">
                <a:latin typeface="Arial"/>
                <a:cs typeface="Arial"/>
              </a:rPr>
              <a:t>10 </a:t>
            </a:r>
            <a:r>
              <a:rPr sz="2000" spc="-10">
                <a:latin typeface="Arial"/>
                <a:cs typeface="Arial"/>
              </a:rPr>
              <a:t>minutes to </a:t>
            </a:r>
            <a:r>
              <a:rPr sz="2000" spc="-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complete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and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any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responses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submitted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will</a:t>
            </a:r>
            <a:r>
              <a:rPr sz="2000" spc="-2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be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valuable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in </a:t>
            </a:r>
            <a:r>
              <a:rPr sz="2000" spc="-5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helping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us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shape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the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national</a:t>
            </a:r>
            <a:r>
              <a:rPr sz="2000" spc="-70">
                <a:latin typeface="Arial"/>
                <a:cs typeface="Arial"/>
              </a:rPr>
              <a:t> </a:t>
            </a:r>
            <a:r>
              <a:rPr sz="2000" spc="-35">
                <a:latin typeface="Arial"/>
                <a:cs typeface="Arial"/>
              </a:rPr>
              <a:t>offer.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70">
                <a:latin typeface="Arial"/>
                <a:cs typeface="Arial"/>
              </a:rPr>
              <a:t>You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5">
                <a:latin typeface="Arial"/>
                <a:cs typeface="Arial"/>
              </a:rPr>
              <a:t>can</a:t>
            </a:r>
            <a:r>
              <a:rPr sz="2000" spc="-6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access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the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survey</a:t>
            </a:r>
            <a:r>
              <a:rPr sz="2000" spc="-8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here: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u="sng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https://nhsei-hwb.onlinesurveys.ac.uk/supporting-our-nhs-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u="sng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people-your-feedback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>
                <a:latin typeface="Arial"/>
                <a:cs typeface="Arial"/>
              </a:rPr>
              <a:t>Thank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you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for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taking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the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5">
                <a:latin typeface="Arial"/>
                <a:cs typeface="Arial"/>
              </a:rPr>
              <a:t>time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to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submit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your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 spc="-10">
                <a:latin typeface="Arial"/>
                <a:cs typeface="Arial"/>
              </a:rPr>
              <a:t>views.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944" y="1823618"/>
            <a:ext cx="3824608" cy="35589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91" y="444830"/>
            <a:ext cx="18567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6EC0"/>
                </a:solidFill>
              </a:rPr>
              <a:t>Contents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148584"/>
              </p:ext>
            </p:extLst>
          </p:nvPr>
        </p:nvGraphicFramePr>
        <p:xfrm>
          <a:off x="1143000" y="1130300"/>
          <a:ext cx="10248900" cy="553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Pages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4-5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Support</a:t>
                      </a:r>
                      <a:r>
                        <a:rPr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now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GB" sz="1600" spc="-5">
                          <a:latin typeface="Arial"/>
                          <a:cs typeface="Arial"/>
                        </a:rPr>
                        <a:t>6-8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Counselling</a:t>
                      </a:r>
                      <a:r>
                        <a:rPr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talking</a:t>
                      </a:r>
                      <a:r>
                        <a:rPr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therapies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spc="-10">
                          <a:latin typeface="Arial"/>
                          <a:cs typeface="Arial"/>
                        </a:rPr>
                        <a:t>9</a:t>
                      </a:r>
                      <a:endParaRPr sz="1600" spc="-1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Wellbeing</a:t>
                      </a:r>
                      <a:r>
                        <a:rPr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conversations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spc="-5">
                          <a:latin typeface="Arial"/>
                          <a:cs typeface="Arial"/>
                        </a:rPr>
                        <a:t>10</a:t>
                      </a:r>
                      <a:endParaRPr sz="1600" spc="-5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Bespoke</a:t>
                      </a:r>
                      <a:r>
                        <a:rPr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support</a:t>
                      </a:r>
                      <a:r>
                        <a:rPr sz="160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for</a:t>
                      </a:r>
                      <a:r>
                        <a:rPr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primary</a:t>
                      </a:r>
                      <a:r>
                        <a:rPr sz="160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care</a:t>
                      </a:r>
                      <a:r>
                        <a:rPr sz="160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colleagues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GB" sz="1600" spc="-5">
                          <a:latin typeface="Arial"/>
                          <a:cs typeface="Arial"/>
                        </a:rPr>
                        <a:t>11-13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Wellbeing</a:t>
                      </a:r>
                      <a:r>
                        <a:rPr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self</a:t>
                      </a:r>
                      <a:r>
                        <a:rPr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help</a:t>
                      </a:r>
                      <a:r>
                        <a:rPr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apps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GB" sz="1600" spc="-5">
                          <a:latin typeface="Arial"/>
                          <a:cs typeface="Arial"/>
                        </a:rPr>
                        <a:t>14- 15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Physical</a:t>
                      </a:r>
                      <a:r>
                        <a:rPr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health</a:t>
                      </a:r>
                      <a:r>
                        <a:rPr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and wellbeing</a:t>
                      </a:r>
                      <a:r>
                        <a:rPr lang="en-GB" sz="1600" spc="-5">
                          <a:latin typeface="Arial"/>
                          <a:cs typeface="Arial"/>
                        </a:rPr>
                        <a:t> and Digital weight management 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GB" sz="1600" spc="-5">
                          <a:latin typeface="Arial"/>
                          <a:cs typeface="Arial"/>
                        </a:rPr>
                        <a:t>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Substance misuse</a:t>
                      </a:r>
                      <a:r>
                        <a:rPr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and</a:t>
                      </a:r>
                      <a:r>
                        <a:rPr sz="160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gambling </a:t>
                      </a:r>
                      <a:r>
                        <a:rPr lang="en-GB" sz="1600" spc="-5">
                          <a:latin typeface="Arial"/>
                          <a:cs typeface="Arial"/>
                        </a:rPr>
                        <a:t>support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GB" sz="1600" spc="-5">
                          <a:latin typeface="Arial"/>
                          <a:cs typeface="Arial"/>
                        </a:rPr>
                        <a:t>17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Financial</a:t>
                      </a:r>
                      <a:r>
                        <a:rPr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wellbeing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GB" sz="1600" spc="-5"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0" marR="0" marT="4191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Support</a:t>
                      </a:r>
                      <a:r>
                        <a:rPr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for</a:t>
                      </a:r>
                      <a:r>
                        <a:rPr sz="160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parents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GB" sz="1600" spc="-5">
                          <a:latin typeface="Arial"/>
                          <a:cs typeface="Arial"/>
                        </a:rPr>
                        <a:t>29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Staff</a:t>
                      </a:r>
                      <a:r>
                        <a:rPr sz="160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mental</a:t>
                      </a:r>
                      <a:r>
                        <a:rPr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health</a:t>
                      </a:r>
                      <a:r>
                        <a:rPr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hubs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GB" sz="1600" spc="-5"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Online</a:t>
                      </a:r>
                      <a:r>
                        <a:rPr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guides</a:t>
                      </a:r>
                      <a:r>
                        <a:rPr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resources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GB" sz="1600" spc="-5">
                          <a:latin typeface="Arial"/>
                          <a:cs typeface="Arial"/>
                        </a:rPr>
                        <a:t>21-23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>
                          <a:latin typeface="Arial"/>
                          <a:cs typeface="Arial"/>
                        </a:rPr>
                        <a:t>Bespoke</a:t>
                      </a:r>
                      <a:r>
                        <a:rPr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support</a:t>
                      </a:r>
                      <a:r>
                        <a:rPr sz="1600" spc="2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for</a:t>
                      </a:r>
                      <a:r>
                        <a:rPr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leaders</a:t>
                      </a:r>
                      <a:r>
                        <a:rPr sz="160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15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senior</a:t>
                      </a:r>
                      <a:r>
                        <a:rPr sz="160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>
                          <a:latin typeface="Arial"/>
                          <a:cs typeface="Arial"/>
                        </a:rPr>
                        <a:t>leaders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GB" sz="1600" spc="-5">
                          <a:latin typeface="Arial"/>
                          <a:cs typeface="Arial"/>
                        </a:rPr>
                        <a:t>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600" spc="-5">
                          <a:latin typeface="Arial"/>
                          <a:cs typeface="Arial"/>
                        </a:rPr>
                        <a:t>Growing occupational health</a:t>
                      </a:r>
                      <a:endParaRPr sz="1600" spc="-5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2567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/>
              <a:t>Support</a:t>
            </a:r>
            <a:r>
              <a:rPr spc="-165"/>
              <a:t> </a:t>
            </a:r>
            <a:r>
              <a:rPr spc="-35"/>
              <a:t>now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1859279"/>
            <a:ext cx="3436620" cy="31394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7600" y="1441195"/>
            <a:ext cx="7285355" cy="401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Staff</a:t>
            </a:r>
            <a:r>
              <a:rPr sz="2000" b="1" u="sng" spc="-9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support</a:t>
            </a:r>
            <a:r>
              <a:rPr sz="2000" b="1" u="sng" spc="-6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line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Arial"/>
              <a:cs typeface="Arial"/>
            </a:endParaRPr>
          </a:p>
          <a:p>
            <a:pPr marL="12700" marR="321945">
              <a:lnSpc>
                <a:spcPct val="100000"/>
              </a:lnSpc>
            </a:pPr>
            <a:r>
              <a:rPr sz="2000" spc="-20">
                <a:latin typeface="Arial"/>
                <a:cs typeface="Arial"/>
              </a:rPr>
              <a:t>We </a:t>
            </a:r>
            <a:r>
              <a:rPr sz="2000">
                <a:latin typeface="Arial"/>
                <a:cs typeface="Arial"/>
              </a:rPr>
              <a:t>have a confidential </a:t>
            </a:r>
            <a:r>
              <a:rPr sz="2000" spc="-20">
                <a:latin typeface="Arial"/>
                <a:cs typeface="Arial"/>
              </a:rPr>
              <a:t>staff </a:t>
            </a:r>
            <a:r>
              <a:rPr sz="2000">
                <a:latin typeface="Arial"/>
                <a:cs typeface="Arial"/>
              </a:rPr>
              <a:t>support line, operated by the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Samaritans</a:t>
            </a:r>
            <a:r>
              <a:rPr sz="2000" spc="-6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free</a:t>
            </a:r>
            <a:r>
              <a:rPr sz="2000" spc="-5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5">
                <a:solidFill>
                  <a:srgbClr val="006EC0"/>
                </a:solidFill>
                <a:latin typeface="Arial"/>
                <a:cs typeface="Arial"/>
              </a:rPr>
              <a:t>to</a:t>
            </a:r>
            <a:r>
              <a:rPr sz="2000" spc="-3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access</a:t>
            </a:r>
            <a:r>
              <a:rPr sz="2000" spc="-6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from</a:t>
            </a:r>
            <a:r>
              <a:rPr sz="2000" spc="-5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7:00am</a:t>
            </a:r>
            <a:r>
              <a:rPr sz="2000" spc="-5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–</a:t>
            </a:r>
            <a:r>
              <a:rPr sz="2000" spc="-1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40">
                <a:solidFill>
                  <a:srgbClr val="006EC0"/>
                </a:solidFill>
                <a:latin typeface="Arial"/>
                <a:cs typeface="Arial"/>
              </a:rPr>
              <a:t>11:00pm,</a:t>
            </a:r>
            <a:r>
              <a:rPr sz="2000" spc="-6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seven </a:t>
            </a:r>
            <a:r>
              <a:rPr sz="2000" spc="-54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days</a:t>
            </a:r>
            <a:r>
              <a:rPr sz="2000" spc="-4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2000" spc="-1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week.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Arial"/>
              <a:cs typeface="Arial"/>
            </a:endParaRPr>
          </a:p>
          <a:p>
            <a:pPr marL="12700" marR="160655">
              <a:lnSpc>
                <a:spcPct val="100000"/>
              </a:lnSpc>
              <a:spcBef>
                <a:spcPts val="5"/>
              </a:spcBef>
            </a:pPr>
            <a:r>
              <a:rPr sz="2000">
                <a:latin typeface="Arial"/>
                <a:cs typeface="Arial"/>
              </a:rPr>
              <a:t>This support line is here for when you’ve had a tough </a:t>
            </a:r>
            <a:r>
              <a:rPr sz="2000" spc="-65">
                <a:latin typeface="Arial"/>
                <a:cs typeface="Arial"/>
              </a:rPr>
              <a:t>day, </a:t>
            </a:r>
            <a:r>
              <a:rPr sz="2000">
                <a:latin typeface="Arial"/>
                <a:cs typeface="Arial"/>
              </a:rPr>
              <a:t>are </a:t>
            </a:r>
            <a:r>
              <a:rPr sz="2000" spc="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feeling</a:t>
            </a:r>
            <a:r>
              <a:rPr sz="2000" spc="-3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worried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or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overwhelmed.</a:t>
            </a:r>
            <a:r>
              <a:rPr sz="2000" spc="-7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Whatever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your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worries,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trained </a:t>
            </a:r>
            <a:r>
              <a:rPr sz="2000" spc="-5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advisers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can</a:t>
            </a:r>
            <a:r>
              <a:rPr sz="2000" spc="-5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help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with</a:t>
            </a:r>
            <a:r>
              <a:rPr sz="2000" spc="-1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signposting</a:t>
            </a:r>
            <a:r>
              <a:rPr sz="2000" spc="-5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and</a:t>
            </a:r>
            <a:r>
              <a:rPr sz="2000" spc="-4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confidential</a:t>
            </a:r>
            <a:r>
              <a:rPr sz="2000" spc="-45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listening.</a:t>
            </a:r>
          </a:p>
          <a:p>
            <a:pPr marL="12700">
              <a:lnSpc>
                <a:spcPct val="100000"/>
              </a:lnSpc>
            </a:pPr>
            <a:r>
              <a:rPr sz="2000" b="1" spc="-5">
                <a:solidFill>
                  <a:srgbClr val="006EC0"/>
                </a:solidFill>
                <a:latin typeface="Arial"/>
                <a:cs typeface="Arial"/>
              </a:rPr>
              <a:t>Call:</a:t>
            </a:r>
            <a:r>
              <a:rPr sz="2000" b="1" spc="-10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0800</a:t>
            </a:r>
            <a:r>
              <a:rPr sz="2000" spc="-5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069</a:t>
            </a:r>
            <a:r>
              <a:rPr sz="2000" spc="-5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6222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25">
                <a:solidFill>
                  <a:srgbClr val="006EC0"/>
                </a:solidFill>
                <a:latin typeface="Arial"/>
                <a:cs typeface="Arial"/>
              </a:rPr>
              <a:t>Alternatively,</a:t>
            </a:r>
            <a:r>
              <a:rPr sz="2000" spc="-7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you</a:t>
            </a:r>
            <a:r>
              <a:rPr sz="2000" spc="-2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can</a:t>
            </a:r>
            <a:r>
              <a:rPr sz="2000" spc="-5">
                <a:solidFill>
                  <a:srgbClr val="006EC0"/>
                </a:solidFill>
                <a:latin typeface="Arial"/>
                <a:cs typeface="Arial"/>
              </a:rPr>
              <a:t> text</a:t>
            </a:r>
            <a:r>
              <a:rPr sz="2000" spc="-4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006EC0"/>
                </a:solidFill>
                <a:latin typeface="Arial"/>
                <a:cs typeface="Arial"/>
              </a:rPr>
              <a:t>FRONTLINE</a:t>
            </a:r>
            <a:r>
              <a:rPr sz="2000" b="1" spc="-2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to</a:t>
            </a:r>
            <a:r>
              <a:rPr sz="2000" spc="-1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85258</a:t>
            </a:r>
            <a:r>
              <a:rPr sz="2000" spc="-3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for</a:t>
            </a:r>
            <a:r>
              <a:rPr sz="2000" spc="-2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support</a:t>
            </a:r>
            <a:r>
              <a:rPr sz="2000" spc="-7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006EC0"/>
                </a:solidFill>
                <a:latin typeface="Arial"/>
                <a:cs typeface="Arial"/>
              </a:rPr>
              <a:t>24/7 </a:t>
            </a:r>
            <a:r>
              <a:rPr sz="2000" spc="-54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5">
                <a:solidFill>
                  <a:srgbClr val="006EC0"/>
                </a:solidFill>
                <a:latin typeface="Arial"/>
                <a:cs typeface="Arial"/>
              </a:rPr>
              <a:t>via</a:t>
            </a:r>
            <a:r>
              <a:rPr sz="2000" spc="-2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spc="-5">
                <a:solidFill>
                  <a:srgbClr val="006EC0"/>
                </a:solidFill>
                <a:latin typeface="Arial"/>
                <a:cs typeface="Arial"/>
              </a:rPr>
              <a:t>text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536" y="6155275"/>
            <a:ext cx="855472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-4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-3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https://www.england.nhs.uk/supporting-our-nhs-people/support-now/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291" y="1288795"/>
            <a:ext cx="10865485" cy="4574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Bereavement</a:t>
            </a:r>
            <a:r>
              <a:rPr sz="2000" b="1" u="sng" spc="-6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support</a:t>
            </a:r>
            <a:r>
              <a:rPr sz="2000" b="1" u="sng" spc="-6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line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30">
                <a:latin typeface="Arial"/>
                <a:cs typeface="Arial"/>
              </a:rPr>
              <a:t>We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also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have</a:t>
            </a:r>
            <a:r>
              <a:rPr sz="1800">
                <a:latin typeface="Arial"/>
                <a:cs typeface="Arial"/>
              </a:rPr>
              <a:t> a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confidential</a:t>
            </a:r>
            <a:r>
              <a:rPr sz="1800" spc="-10">
                <a:latin typeface="Arial"/>
                <a:cs typeface="Arial"/>
              </a:rPr>
              <a:t> bereavement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support </a:t>
            </a:r>
            <a:r>
              <a:rPr sz="1800" spc="-10">
                <a:latin typeface="Arial"/>
                <a:cs typeface="Arial"/>
              </a:rPr>
              <a:t>line,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operated by Hospice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UK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and</a:t>
            </a:r>
            <a:r>
              <a:rPr sz="1800">
                <a:latin typeface="Arial"/>
                <a:cs typeface="Arial"/>
              </a:rPr>
              <a:t> free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access </a:t>
            </a:r>
            <a:r>
              <a:rPr sz="1800">
                <a:latin typeface="Arial"/>
                <a:cs typeface="Arial"/>
              </a:rPr>
              <a:t>from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>
                <a:latin typeface="Arial"/>
                <a:cs typeface="Arial"/>
              </a:rPr>
              <a:t>8:00am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–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8:00pm,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seven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days</a:t>
            </a:r>
            <a:r>
              <a:rPr sz="1800" spc="6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week.</a:t>
            </a:r>
            <a:endParaRPr sz="1800">
              <a:latin typeface="Arial"/>
              <a:cs typeface="Arial"/>
            </a:endParaRPr>
          </a:p>
          <a:p>
            <a:pPr marL="12700" marR="76200">
              <a:lnSpc>
                <a:spcPct val="100000"/>
              </a:lnSpc>
            </a:pPr>
            <a:r>
              <a:rPr sz="1800">
                <a:latin typeface="Arial"/>
                <a:cs typeface="Arial"/>
              </a:rPr>
              <a:t>A</a:t>
            </a:r>
            <a:r>
              <a:rPr sz="1800" spc="-204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team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of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fully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qualified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trained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bereavement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specialists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are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available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5">
                <a:latin typeface="Arial"/>
                <a:cs typeface="Arial"/>
              </a:rPr>
              <a:t> support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</a:t>
            </a:r>
            <a:r>
              <a:rPr sz="1800" spc="5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with</a:t>
            </a:r>
            <a:r>
              <a:rPr sz="1800" spc="6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bereavement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wellbeing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issues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relating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loss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experienced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through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your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work.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>
                <a:solidFill>
                  <a:srgbClr val="006EC0"/>
                </a:solidFill>
                <a:latin typeface="Arial"/>
                <a:cs typeface="Arial"/>
              </a:rPr>
              <a:t>Call:</a:t>
            </a:r>
            <a:r>
              <a:rPr sz="1800" b="1" spc="-4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0300</a:t>
            </a:r>
            <a:r>
              <a:rPr sz="1800" spc="-2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303</a:t>
            </a:r>
            <a:r>
              <a:rPr sz="1800" spc="-3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25">
                <a:solidFill>
                  <a:srgbClr val="006EC0"/>
                </a:solidFill>
                <a:latin typeface="Arial"/>
                <a:cs typeface="Arial"/>
              </a:rPr>
              <a:t>4434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Bereavement</a:t>
            </a:r>
            <a:r>
              <a:rPr sz="2000" b="1" u="sng" spc="-3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and</a:t>
            </a:r>
            <a:r>
              <a:rPr sz="2000" b="1" u="sng" spc="-1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trauma</a:t>
            </a:r>
            <a:r>
              <a:rPr sz="2000" b="1" u="sng" spc="-6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support</a:t>
            </a:r>
            <a:r>
              <a:rPr sz="2000" b="1" u="sng" spc="-3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line</a:t>
            </a:r>
            <a:r>
              <a:rPr sz="2000" b="1" u="sng" spc="-3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2000" b="1" u="sng" spc="-2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our</a:t>
            </a:r>
            <a:r>
              <a:rPr sz="2000" b="1" u="sng" spc="-1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Filipino</a:t>
            </a:r>
            <a:r>
              <a:rPr sz="2000" b="1" u="sng" spc="-8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colleagues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>
                <a:latin typeface="Arial"/>
                <a:cs typeface="Arial"/>
              </a:rPr>
              <a:t>There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is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team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of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fully qualified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trained professionals,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all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of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whom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are</a:t>
            </a:r>
            <a:r>
              <a:rPr sz="1800" spc="-85">
                <a:latin typeface="Arial"/>
                <a:cs typeface="Arial"/>
              </a:rPr>
              <a:t> </a:t>
            </a:r>
            <a:r>
              <a:rPr sz="1800" spc="-65">
                <a:latin typeface="Arial"/>
                <a:cs typeface="Arial"/>
              </a:rPr>
              <a:t>Tagalog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speakers,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ready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help 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you</a:t>
            </a:r>
            <a:r>
              <a:rPr sz="1800" spc="3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at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our NHS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Bereavement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&amp;</a:t>
            </a:r>
            <a:r>
              <a:rPr sz="1800" spc="-6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Trauma </a:t>
            </a:r>
            <a:r>
              <a:rPr sz="1800" spc="-15">
                <a:latin typeface="Arial"/>
                <a:cs typeface="Arial"/>
              </a:rPr>
              <a:t>Line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Filipino </a:t>
            </a:r>
            <a:r>
              <a:rPr sz="1800" spc="-20">
                <a:latin typeface="Arial"/>
                <a:cs typeface="Arial"/>
              </a:rPr>
              <a:t>Staff.</a:t>
            </a:r>
            <a:r>
              <a:rPr sz="1800" spc="-7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This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assistance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is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available</a:t>
            </a:r>
            <a:r>
              <a:rPr sz="1800">
                <a:latin typeface="Arial"/>
                <a:cs typeface="Arial"/>
              </a:rPr>
              <a:t> from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anywhere</a:t>
            </a:r>
            <a:r>
              <a:rPr sz="1800" spc="1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the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country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 is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provided by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Hospice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UK.</a:t>
            </a:r>
          </a:p>
          <a:p>
            <a:pPr marL="12700" marR="437515">
              <a:lnSpc>
                <a:spcPct val="100000"/>
              </a:lnSpc>
              <a:spcBef>
                <a:spcPts val="5"/>
              </a:spcBef>
            </a:pPr>
            <a:r>
              <a:rPr sz="1800" spc="-5">
                <a:latin typeface="Arial"/>
                <a:cs typeface="Arial"/>
              </a:rPr>
              <a:t>All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calls </a:t>
            </a:r>
            <a:r>
              <a:rPr sz="1800" spc="-25">
                <a:latin typeface="Arial"/>
                <a:cs typeface="Arial"/>
              </a:rPr>
              <a:t>will</a:t>
            </a:r>
            <a:r>
              <a:rPr sz="1800" spc="9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be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treated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in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strictest </a:t>
            </a:r>
            <a:r>
              <a:rPr sz="1800" spc="-5">
                <a:latin typeface="Arial"/>
                <a:cs typeface="Arial"/>
              </a:rPr>
              <a:t>of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confidence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this </a:t>
            </a:r>
            <a:r>
              <a:rPr sz="1800" spc="-25">
                <a:latin typeface="Arial"/>
                <a:cs typeface="Arial"/>
              </a:rPr>
              <a:t>will</a:t>
            </a:r>
            <a:r>
              <a:rPr sz="1800" spc="8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be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explained</a:t>
            </a:r>
            <a:r>
              <a:rPr sz="1800" spc="7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</a:t>
            </a:r>
            <a:r>
              <a:rPr sz="1800" spc="4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when</a:t>
            </a:r>
            <a:r>
              <a:rPr sz="1800" spc="8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</a:t>
            </a:r>
            <a:r>
              <a:rPr sz="1800" spc="4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call.</a:t>
            </a:r>
            <a:r>
              <a:rPr sz="1800" spc="-5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This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service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is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available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seven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days</a:t>
            </a:r>
            <a:r>
              <a:rPr sz="1800" spc="6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 </a:t>
            </a:r>
            <a:r>
              <a:rPr sz="1800" spc="-25">
                <a:latin typeface="Arial"/>
                <a:cs typeface="Arial"/>
              </a:rPr>
              <a:t>week,</a:t>
            </a:r>
            <a:r>
              <a:rPr sz="1800" spc="6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between</a:t>
            </a:r>
            <a:r>
              <a:rPr sz="1800" spc="9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8:00am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8:00pm.</a:t>
            </a:r>
            <a:r>
              <a:rPr sz="1800" spc="-70">
                <a:latin typeface="Arial"/>
                <a:cs typeface="Arial"/>
              </a:rPr>
              <a:t> </a:t>
            </a:r>
            <a:r>
              <a:rPr sz="1800" spc="-100">
                <a:latin typeface="Arial"/>
                <a:cs typeface="Arial"/>
              </a:rPr>
              <a:t>You</a:t>
            </a:r>
            <a:r>
              <a:rPr sz="1800" spc="-6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do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not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need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referral.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90">
                <a:solidFill>
                  <a:srgbClr val="006EC0"/>
                </a:solidFill>
                <a:latin typeface="Arial"/>
                <a:cs typeface="Arial"/>
              </a:rPr>
              <a:t>T</a:t>
            </a:r>
            <a:r>
              <a:rPr sz="1800" b="1">
                <a:solidFill>
                  <a:srgbClr val="006EC0"/>
                </a:solidFill>
                <a:latin typeface="Arial"/>
                <a:cs typeface="Arial"/>
              </a:rPr>
              <a:t>o</a:t>
            </a:r>
            <a:r>
              <a:rPr sz="1800" b="1" spc="-8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5">
                <a:solidFill>
                  <a:srgbClr val="006EC0"/>
                </a:solidFill>
                <a:latin typeface="Arial"/>
                <a:cs typeface="Arial"/>
              </a:rPr>
              <a:t>boo</a:t>
            </a:r>
            <a:r>
              <a:rPr sz="1800" b="1">
                <a:solidFill>
                  <a:srgbClr val="006EC0"/>
                </a:solidFill>
                <a:latin typeface="Arial"/>
                <a:cs typeface="Arial"/>
              </a:rPr>
              <a:t>k</a:t>
            </a:r>
            <a:r>
              <a:rPr sz="1800" b="1" spc="-4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">
                <a:solidFill>
                  <a:srgbClr val="006EC0"/>
                </a:solidFill>
                <a:latin typeface="Arial"/>
                <a:cs typeface="Arial"/>
              </a:rPr>
              <a:t>a </a:t>
            </a:r>
            <a:r>
              <a:rPr sz="1800" b="1">
                <a:solidFill>
                  <a:srgbClr val="006EC0"/>
                </a:solidFill>
                <a:latin typeface="Arial"/>
                <a:cs typeface="Arial"/>
              </a:rPr>
              <a:t>consu</a:t>
            </a:r>
            <a:r>
              <a:rPr sz="1800" b="1" spc="5">
                <a:solidFill>
                  <a:srgbClr val="006EC0"/>
                </a:solidFill>
                <a:latin typeface="Arial"/>
                <a:cs typeface="Arial"/>
              </a:rPr>
              <a:t>l</a:t>
            </a:r>
            <a:r>
              <a:rPr sz="1800" b="1">
                <a:solidFill>
                  <a:srgbClr val="006EC0"/>
                </a:solidFill>
                <a:latin typeface="Arial"/>
                <a:cs typeface="Arial"/>
              </a:rPr>
              <a:t>tatio</a:t>
            </a:r>
            <a:r>
              <a:rPr sz="1800" b="1" spc="5">
                <a:solidFill>
                  <a:srgbClr val="006EC0"/>
                </a:solidFill>
                <a:latin typeface="Arial"/>
                <a:cs typeface="Arial"/>
              </a:rPr>
              <a:t>n</a:t>
            </a:r>
            <a:r>
              <a:rPr sz="1800" b="1">
                <a:solidFill>
                  <a:srgbClr val="006EC0"/>
                </a:solidFill>
                <a:latin typeface="Arial"/>
                <a:cs typeface="Arial"/>
              </a:rPr>
              <a:t>,</a:t>
            </a:r>
            <a:r>
              <a:rPr sz="1800" b="1" spc="-4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">
                <a:solidFill>
                  <a:srgbClr val="006EC0"/>
                </a:solidFill>
                <a:latin typeface="Arial"/>
                <a:cs typeface="Arial"/>
              </a:rPr>
              <a:t>c</a:t>
            </a:r>
            <a:r>
              <a:rPr sz="1800" b="1" spc="-15">
                <a:solidFill>
                  <a:srgbClr val="006EC0"/>
                </a:solidFill>
                <a:latin typeface="Arial"/>
                <a:cs typeface="Arial"/>
              </a:rPr>
              <a:t>a</a:t>
            </a:r>
            <a:r>
              <a:rPr sz="1800" b="1">
                <a:solidFill>
                  <a:srgbClr val="006EC0"/>
                </a:solidFill>
                <a:latin typeface="Arial"/>
                <a:cs typeface="Arial"/>
              </a:rPr>
              <a:t>l</a:t>
            </a:r>
            <a:r>
              <a:rPr sz="1800" b="1" spc="5">
                <a:solidFill>
                  <a:srgbClr val="006EC0"/>
                </a:solidFill>
                <a:latin typeface="Arial"/>
                <a:cs typeface="Arial"/>
              </a:rPr>
              <a:t>l</a:t>
            </a:r>
            <a:r>
              <a:rPr sz="1800" b="1">
                <a:solidFill>
                  <a:srgbClr val="006EC0"/>
                </a:solidFill>
                <a:latin typeface="Arial"/>
                <a:cs typeface="Arial"/>
              </a:rPr>
              <a:t>:</a:t>
            </a:r>
            <a:r>
              <a:rPr sz="1800" b="1" spc="-2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06EC0"/>
                </a:solidFill>
                <a:latin typeface="Arial"/>
                <a:cs typeface="Arial"/>
              </a:rPr>
              <a:t>030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0</a:t>
            </a:r>
            <a:r>
              <a:rPr sz="1800" spc="-15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06EC0"/>
                </a:solidFill>
                <a:latin typeface="Arial"/>
                <a:cs typeface="Arial"/>
              </a:rPr>
              <a:t>30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3 </a:t>
            </a:r>
            <a:r>
              <a:rPr sz="1800" spc="-215">
                <a:solidFill>
                  <a:srgbClr val="006EC0"/>
                </a:solidFill>
                <a:latin typeface="Arial"/>
                <a:cs typeface="Arial"/>
              </a:rPr>
              <a:t>11</a:t>
            </a:r>
            <a:r>
              <a:rPr sz="1800" spc="-85">
                <a:solidFill>
                  <a:srgbClr val="006EC0"/>
                </a:solidFill>
                <a:latin typeface="Arial"/>
                <a:cs typeface="Arial"/>
              </a:rPr>
              <a:t>1</a:t>
            </a:r>
            <a:r>
              <a:rPr sz="1800" spc="-5">
                <a:solidFill>
                  <a:srgbClr val="006EC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536" y="6155275"/>
            <a:ext cx="855472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-4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-3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https://www.england.nhs.uk/supporting-our-nhs-people/support-now/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2580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/>
              <a:t>Support</a:t>
            </a:r>
            <a:r>
              <a:rPr spc="-160"/>
              <a:t> </a:t>
            </a:r>
            <a:r>
              <a:rPr spc="-5"/>
              <a:t>now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6757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Counselling</a:t>
            </a:r>
            <a:r>
              <a:rPr spc="-20"/>
              <a:t> </a:t>
            </a:r>
            <a:r>
              <a:rPr spc="-5"/>
              <a:t>and</a:t>
            </a:r>
            <a:r>
              <a:rPr spc="-50"/>
              <a:t> </a:t>
            </a:r>
            <a:r>
              <a:rPr spc="-5"/>
              <a:t>talking</a:t>
            </a:r>
            <a:r>
              <a:rPr spc="-30"/>
              <a:t> </a:t>
            </a:r>
            <a:r>
              <a:t>therapies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384" y="4724400"/>
            <a:ext cx="4599432" cy="1463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3488" y="1386966"/>
            <a:ext cx="10653395" cy="368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Counselling</a:t>
            </a:r>
            <a:r>
              <a:rPr sz="2400" b="1" u="sng" spc="-8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support</a:t>
            </a:r>
            <a:r>
              <a:rPr sz="2400" b="1" u="sng" spc="-4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from</a:t>
            </a:r>
            <a:r>
              <a:rPr sz="2400" b="1" u="sng" spc="-3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the</a:t>
            </a:r>
            <a:r>
              <a:rPr sz="2400" b="1" u="sng" spc="-10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Association</a:t>
            </a:r>
            <a:r>
              <a:rPr sz="2400" b="1" u="sng" spc="-5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of</a:t>
            </a:r>
            <a:r>
              <a:rPr sz="2400" b="1" u="sng" spc="-1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Christian</a:t>
            </a:r>
            <a:r>
              <a:rPr sz="2400" b="1" u="sng" spc="-5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Counsellors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2205"/>
              </a:spcBef>
            </a:pPr>
            <a:r>
              <a:rPr sz="1800">
                <a:latin typeface="Arial"/>
                <a:cs typeface="Arial"/>
              </a:rPr>
              <a:t>A free </a:t>
            </a:r>
            <a:r>
              <a:rPr sz="1800" spc="-5">
                <a:latin typeface="Arial"/>
                <a:cs typeface="Arial"/>
              </a:rPr>
              <a:t>service </a:t>
            </a:r>
            <a:r>
              <a:rPr sz="1800" spc="-10">
                <a:latin typeface="Arial"/>
                <a:cs typeface="Arial"/>
              </a:rPr>
              <a:t>developed and </a:t>
            </a:r>
            <a:r>
              <a:rPr sz="1800" spc="-5">
                <a:latin typeface="Arial"/>
                <a:cs typeface="Arial"/>
              </a:rPr>
              <a:t>funded by </a:t>
            </a:r>
            <a:r>
              <a:rPr sz="1800">
                <a:latin typeface="Arial"/>
                <a:cs typeface="Arial"/>
              </a:rPr>
              <a:t>the </a:t>
            </a:r>
            <a:r>
              <a:rPr sz="1800" spc="-5">
                <a:latin typeface="Arial"/>
                <a:cs typeface="Arial"/>
              </a:rPr>
              <a:t>Association of Christian Counsellors, </a:t>
            </a:r>
            <a:r>
              <a:rPr sz="1800" spc="-20">
                <a:latin typeface="Arial"/>
                <a:cs typeface="Arial"/>
              </a:rPr>
              <a:t>who </a:t>
            </a:r>
            <a:r>
              <a:rPr sz="1800" spc="-5">
                <a:latin typeface="Arial"/>
                <a:cs typeface="Arial"/>
              </a:rPr>
              <a:t>are </a:t>
            </a:r>
            <a:r>
              <a:rPr sz="1800" spc="-10">
                <a:latin typeface="Arial"/>
                <a:cs typeface="Arial"/>
              </a:rPr>
              <a:t>offering </a:t>
            </a:r>
            <a:r>
              <a:rPr sz="1800" spc="-5">
                <a:latin typeface="Arial"/>
                <a:cs typeface="Arial"/>
              </a:rPr>
              <a:t>up </a:t>
            </a:r>
            <a:r>
              <a:rPr sz="1800">
                <a:latin typeface="Arial"/>
                <a:cs typeface="Arial"/>
              </a:rPr>
              <a:t>to 8 </a:t>
            </a:r>
            <a:r>
              <a:rPr sz="1800" spc="-49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online or telephone counselling sessions </a:t>
            </a:r>
            <a:r>
              <a:rPr sz="1800">
                <a:latin typeface="Arial"/>
                <a:cs typeface="Arial"/>
              </a:rPr>
              <a:t>from </a:t>
            </a:r>
            <a:r>
              <a:rPr sz="1800" spc="-5">
                <a:latin typeface="Arial"/>
                <a:cs typeface="Arial"/>
              </a:rPr>
              <a:t>qualified counsellors </a:t>
            </a:r>
            <a:r>
              <a:rPr sz="1800">
                <a:latin typeface="Arial"/>
                <a:cs typeface="Arial"/>
              </a:rPr>
              <a:t>at </a:t>
            </a:r>
            <a:r>
              <a:rPr sz="1800" spc="-5">
                <a:latin typeface="Arial"/>
                <a:cs typeface="Arial"/>
              </a:rPr>
              <a:t>flexible appointment </a:t>
            </a:r>
            <a:r>
              <a:rPr sz="1800">
                <a:latin typeface="Arial"/>
                <a:cs typeface="Arial"/>
              </a:rPr>
              <a:t>times </a:t>
            </a:r>
            <a:r>
              <a:rPr sz="1800" spc="-10">
                <a:latin typeface="Arial"/>
                <a:cs typeface="Arial"/>
              </a:rPr>
              <a:t>by </a:t>
            </a:r>
            <a:r>
              <a:rPr sz="1800" spc="-5">
                <a:latin typeface="Arial"/>
                <a:cs typeface="Arial"/>
              </a:rPr>
              <a:t>video </a:t>
            </a:r>
            <a:r>
              <a:rPr sz="1800" spc="-49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or telephone,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latin typeface="Arial"/>
                <a:cs typeface="Arial"/>
              </a:rPr>
              <a:t>NHS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clinical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non-clinical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staff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working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with</a:t>
            </a:r>
            <a:r>
              <a:rPr sz="1800" spc="4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Covid-19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patients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in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hospital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setting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latin typeface="Arial"/>
                <a:cs typeface="Arial"/>
              </a:rPr>
              <a:t>Ancillary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staff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working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</a:t>
            </a:r>
            <a:r>
              <a:rPr sz="1800" spc="-5">
                <a:latin typeface="Arial"/>
                <a:cs typeface="Arial"/>
              </a:rPr>
              <a:t> Covid-19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areas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</a:t>
            </a:r>
            <a:r>
              <a:rPr sz="1800" spc="-5">
                <a:latin typeface="Arial"/>
                <a:cs typeface="Arial"/>
              </a:rPr>
              <a:t> hospital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settings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including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cleaners,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porters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and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mortuary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10">
                <a:latin typeface="Arial"/>
                <a:cs typeface="Arial"/>
              </a:rPr>
              <a:t>workers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latin typeface="Arial"/>
                <a:cs typeface="Arial"/>
              </a:rPr>
              <a:t>Paramedics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and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anyone</a:t>
            </a:r>
            <a:r>
              <a:rPr sz="1800" spc="3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working</a:t>
            </a:r>
            <a:r>
              <a:rPr sz="1800" spc="6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within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5">
                <a:latin typeface="Arial"/>
                <a:cs typeface="Arial"/>
              </a:rPr>
              <a:t> ambulance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services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caring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for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patients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with</a:t>
            </a:r>
            <a:r>
              <a:rPr sz="1800" spc="3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Covid-19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98425" algn="just">
              <a:lnSpc>
                <a:spcPct val="100000"/>
              </a:lnSpc>
            </a:pPr>
            <a:r>
              <a:rPr sz="1800">
                <a:latin typeface="Arial"/>
                <a:cs typeface="Arial"/>
              </a:rPr>
              <a:t>The </a:t>
            </a:r>
            <a:r>
              <a:rPr sz="1800" spc="-5">
                <a:latin typeface="Arial"/>
                <a:cs typeface="Arial"/>
              </a:rPr>
              <a:t>confidential service is open </a:t>
            </a:r>
            <a:r>
              <a:rPr sz="1800">
                <a:latin typeface="Arial"/>
                <a:cs typeface="Arial"/>
              </a:rPr>
              <a:t>to </a:t>
            </a:r>
            <a:r>
              <a:rPr sz="1800" spc="-5">
                <a:latin typeface="Arial"/>
                <a:cs typeface="Arial"/>
              </a:rPr>
              <a:t>people </a:t>
            </a:r>
            <a:r>
              <a:rPr sz="1800">
                <a:latin typeface="Arial"/>
                <a:cs typeface="Arial"/>
              </a:rPr>
              <a:t>of </a:t>
            </a:r>
            <a:r>
              <a:rPr sz="1800" spc="-5">
                <a:latin typeface="Arial"/>
                <a:cs typeface="Arial"/>
              </a:rPr>
              <a:t>all beliefs and none.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60">
                <a:latin typeface="Arial"/>
                <a:cs typeface="Arial"/>
              </a:rPr>
              <a:t>You </a:t>
            </a:r>
            <a:r>
              <a:rPr sz="1800" spc="-5">
                <a:latin typeface="Arial"/>
                <a:cs typeface="Arial"/>
              </a:rPr>
              <a:t>can also </a:t>
            </a:r>
            <a:r>
              <a:rPr sz="1800">
                <a:latin typeface="Arial"/>
                <a:cs typeface="Arial"/>
              </a:rPr>
              <a:t>ask to </a:t>
            </a:r>
            <a:r>
              <a:rPr sz="1800" spc="-15">
                <a:latin typeface="Arial"/>
                <a:cs typeface="Arial"/>
              </a:rPr>
              <a:t>be </a:t>
            </a:r>
            <a:r>
              <a:rPr sz="1800" spc="-5">
                <a:latin typeface="Arial"/>
                <a:cs typeface="Arial"/>
              </a:rPr>
              <a:t>matched with a </a:t>
            </a:r>
            <a:r>
              <a:rPr sz="1800" spc="-490">
                <a:latin typeface="Arial"/>
                <a:cs typeface="Arial"/>
              </a:rPr>
              <a:t> </a:t>
            </a:r>
            <a:r>
              <a:rPr sz="1800" spc="5">
                <a:latin typeface="Arial"/>
                <a:cs typeface="Arial"/>
              </a:rPr>
              <a:t>counsellor</a:t>
            </a:r>
            <a:r>
              <a:rPr sz="1800" spc="3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by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40">
                <a:latin typeface="Arial"/>
                <a:cs typeface="Arial"/>
              </a:rPr>
              <a:t>ethnicity.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521" y="6236614"/>
            <a:ext cx="11366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latin typeface="Arial"/>
                <a:cs typeface="Arial"/>
              </a:rPr>
              <a:t>Find out</a:t>
            </a:r>
            <a:r>
              <a:rPr sz="1800" b="1" spc="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</a:t>
            </a:r>
            <a:r>
              <a:rPr sz="1800" b="1" spc="35">
                <a:latin typeface="Arial"/>
                <a:cs typeface="Arial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3"/>
              </a:rPr>
              <a:t>https://www.england.nhs.uk/supporting-our-nhs-people/wellbeing-support-options/support-offers/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291" y="1490217"/>
            <a:ext cx="7743190" cy="437299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612775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#Looking</a:t>
            </a:r>
            <a:r>
              <a:rPr sz="2400" b="1" u="sng" spc="-6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after</a:t>
            </a:r>
            <a:r>
              <a:rPr sz="2400" b="1" u="sng" spc="-3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you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too:</a:t>
            </a:r>
            <a:r>
              <a:rPr sz="2400" b="1" u="sng" spc="-4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Coaching</a:t>
            </a:r>
            <a:r>
              <a:rPr sz="2400" b="1" u="sng" spc="-4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support</a:t>
            </a:r>
            <a:r>
              <a:rPr sz="2400" b="1" u="sng" spc="-4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2400" b="1" u="sng" spc="-3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our </a:t>
            </a:r>
            <a:r>
              <a:rPr sz="2400" b="1" spc="-65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Black,</a:t>
            </a:r>
            <a:r>
              <a:rPr sz="2400" b="1" u="sng" spc="-13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Asian,</a:t>
            </a:r>
            <a:r>
              <a:rPr sz="2400" b="1" u="sng" spc="-3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Minority</a:t>
            </a:r>
            <a:r>
              <a:rPr sz="2400" b="1" u="sng" spc="-5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Ethnic</a:t>
            </a:r>
            <a:r>
              <a:rPr sz="2400" b="1" u="sng" spc="-4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colleagues</a:t>
            </a:r>
            <a:endParaRPr sz="2400">
              <a:latin typeface="Arial"/>
              <a:cs typeface="Arial"/>
            </a:endParaRPr>
          </a:p>
          <a:p>
            <a:pPr marL="12700" marR="24130">
              <a:lnSpc>
                <a:spcPct val="100000"/>
              </a:lnSpc>
              <a:spcBef>
                <a:spcPts val="2210"/>
              </a:spcBef>
            </a:pPr>
            <a:r>
              <a:rPr sz="1800" spc="-10">
                <a:latin typeface="Arial"/>
                <a:cs typeface="Arial"/>
              </a:rPr>
              <a:t>This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programme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has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been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developed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to</a:t>
            </a:r>
            <a:r>
              <a:rPr sz="1800" spc="-20">
                <a:latin typeface="Arial"/>
                <a:cs typeface="Arial"/>
              </a:rPr>
              <a:t> support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any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NHS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colleagues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30">
                <a:latin typeface="Arial"/>
                <a:cs typeface="Arial"/>
              </a:rPr>
              <a:t>who 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identify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part </a:t>
            </a:r>
            <a:r>
              <a:rPr sz="1800" spc="-10">
                <a:latin typeface="Arial"/>
                <a:cs typeface="Arial"/>
              </a:rPr>
              <a:t>of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our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Black,</a:t>
            </a:r>
            <a:r>
              <a:rPr sz="1800" spc="-1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Asian,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Minority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Ethnic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workforce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in NHS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ambulance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trusts, in </a:t>
            </a:r>
            <a:r>
              <a:rPr sz="1800" spc="-20">
                <a:latin typeface="Arial"/>
                <a:cs typeface="Arial"/>
              </a:rPr>
              <a:t>maintaining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their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psychological</a:t>
            </a:r>
            <a:r>
              <a:rPr sz="1800" spc="4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wellbeing</a:t>
            </a:r>
            <a:r>
              <a:rPr sz="1800" spc="3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during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this 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challenging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time.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0">
                <a:latin typeface="Arial"/>
                <a:cs typeface="Arial"/>
              </a:rPr>
              <a:t>This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individually</a:t>
            </a:r>
            <a:r>
              <a:rPr sz="1800" spc="3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tailored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coaching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support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will</a:t>
            </a:r>
            <a:r>
              <a:rPr sz="1800" spc="4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focus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on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proactively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supporting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to</a:t>
            </a:r>
            <a:r>
              <a:rPr sz="1800" spc="-20">
                <a:latin typeface="Arial"/>
                <a:cs typeface="Arial"/>
              </a:rPr>
              <a:t> process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experiences,</a:t>
            </a:r>
            <a:r>
              <a:rPr sz="1800" spc="4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offload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the </a:t>
            </a:r>
            <a:r>
              <a:rPr sz="1800" spc="-20">
                <a:latin typeface="Arial"/>
                <a:cs typeface="Arial"/>
              </a:rPr>
              <a:t>demands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of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whatever</a:t>
            </a:r>
            <a:r>
              <a:rPr sz="1800" spc="4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are 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experiencing,</a:t>
            </a:r>
            <a:r>
              <a:rPr sz="1800" spc="4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deal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with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difficult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conversations,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develop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coping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skills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 </a:t>
            </a:r>
            <a:r>
              <a:rPr sz="1800" spc="-10">
                <a:latin typeface="Arial"/>
                <a:cs typeface="Arial"/>
              </a:rPr>
              <a:t>be 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supported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in</a:t>
            </a:r>
            <a:r>
              <a:rPr sz="1800" spc="-20">
                <a:latin typeface="Arial"/>
                <a:cs typeface="Arial"/>
              </a:rPr>
              <a:t> developing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practical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strategies.</a:t>
            </a:r>
          </a:p>
          <a:p>
            <a:pPr marL="12700" marR="5080"/>
            <a:endParaRPr lang="en-GB" spc="-15">
              <a:latin typeface="Arial"/>
              <a:cs typeface="Arial"/>
            </a:endParaRPr>
          </a:p>
          <a:p>
            <a:pPr marL="12700" marR="5080"/>
            <a:r>
              <a:rPr lang="en-GB" spc="-15">
                <a:latin typeface="Arial"/>
                <a:ea typeface="+mn-lt"/>
                <a:cs typeface="+mn-lt"/>
              </a:rPr>
              <a:t>The programme is currently closed to new bookings, please visit the webpage from August onwards for new sessions.</a:t>
            </a:r>
            <a:endParaRPr lang="en-GB">
              <a:latin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600" y="2255520"/>
            <a:ext cx="2743200" cy="22829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6757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Counselling</a:t>
            </a:r>
            <a:r>
              <a:rPr spc="-20"/>
              <a:t> </a:t>
            </a:r>
            <a:r>
              <a:rPr spc="-5"/>
              <a:t>and</a:t>
            </a:r>
            <a:r>
              <a:rPr spc="-50"/>
              <a:t> </a:t>
            </a:r>
            <a:r>
              <a:rPr spc="-5"/>
              <a:t>talking</a:t>
            </a:r>
            <a:r>
              <a:rPr spc="-30"/>
              <a:t> </a:t>
            </a:r>
            <a:r>
              <a:t>therapies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6542" y="6163780"/>
            <a:ext cx="10954385" cy="5480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0"/>
              </a:spcBef>
            </a:pPr>
            <a:r>
              <a:rPr sz="1800" b="1">
                <a:latin typeface="Arial"/>
                <a:cs typeface="Arial"/>
                <a:hlinkClick r:id="rId2"/>
              </a:rPr>
              <a:t>Find</a:t>
            </a:r>
            <a:r>
              <a:rPr sz="1800" b="1" spc="55">
                <a:latin typeface="Arial"/>
                <a:cs typeface="Arial"/>
                <a:hlinkClick r:id="rId2"/>
              </a:rPr>
              <a:t> </a:t>
            </a:r>
            <a:r>
              <a:rPr sz="1800" b="1">
                <a:latin typeface="Arial"/>
                <a:cs typeface="Arial"/>
                <a:hlinkClick r:id="rId2"/>
              </a:rPr>
              <a:t>out</a:t>
            </a:r>
            <a:r>
              <a:rPr sz="1800" b="1" spc="65">
                <a:latin typeface="Arial"/>
                <a:cs typeface="Arial"/>
                <a:hlinkClick r:id="rId2"/>
              </a:rPr>
              <a:t> </a:t>
            </a:r>
            <a:r>
              <a:rPr sz="1800" b="1" spc="-5">
                <a:latin typeface="Arial"/>
                <a:cs typeface="Arial"/>
                <a:hlinkClick r:id="rId2"/>
              </a:rPr>
              <a:t>more:</a:t>
            </a:r>
            <a:r>
              <a:rPr sz="1800" b="1" spc="90">
                <a:latin typeface="Arial"/>
                <a:cs typeface="Arial"/>
                <a:hlinkClick r:id="rId2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https://www.england.nhs.uk/supporting-our-nhs-people/support-now/support-for-our-diverse- </a:t>
            </a:r>
            <a:r>
              <a:rPr sz="1800" spc="-484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colleagues/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291" y="1592960"/>
            <a:ext cx="6313170" cy="330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Islamic</a:t>
            </a:r>
            <a:r>
              <a:rPr sz="2400" b="1" u="sng" spc="-5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mental</a:t>
            </a:r>
            <a:r>
              <a:rPr sz="2400" b="1" u="sng" spc="-3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health</a:t>
            </a:r>
            <a:r>
              <a:rPr sz="2400" b="1" u="sng" spc="-4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and</a:t>
            </a:r>
            <a:r>
              <a:rPr sz="2400" b="1" u="sng" spc="-2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wellbeing</a:t>
            </a:r>
            <a:r>
              <a:rPr sz="2400" b="1" u="sng" spc="-5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2"/>
              </a:rPr>
              <a:t>service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Arial"/>
              <a:cs typeface="Arial"/>
            </a:endParaRPr>
          </a:p>
          <a:p>
            <a:pPr marL="12700" marR="10160">
              <a:lnSpc>
                <a:spcPct val="100000"/>
              </a:lnSpc>
            </a:pPr>
            <a:r>
              <a:rPr sz="1800" spc="-15">
                <a:latin typeface="Arial"/>
                <a:cs typeface="Arial"/>
              </a:rPr>
              <a:t>Free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faith-based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mental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health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counselling</a:t>
            </a:r>
            <a:r>
              <a:rPr sz="1800" spc="4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support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for </a:t>
            </a:r>
            <a:r>
              <a:rPr sz="1800" spc="-20">
                <a:latin typeface="Arial"/>
                <a:cs typeface="Arial"/>
              </a:rPr>
              <a:t>Muslims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working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in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the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NHS.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Inspirited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Minds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the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Lateef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Project 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have</a:t>
            </a:r>
            <a:r>
              <a:rPr sz="1800" spc="-20">
                <a:latin typeface="Arial"/>
                <a:cs typeface="Arial"/>
              </a:rPr>
              <a:t> partnered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with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the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NHS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provide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confidential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 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Islamic-based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counselling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service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for</a:t>
            </a:r>
            <a:r>
              <a:rPr sz="1800" spc="-15">
                <a:latin typeface="Arial"/>
                <a:cs typeface="Arial"/>
              </a:rPr>
              <a:t> our NHS </a:t>
            </a:r>
            <a:r>
              <a:rPr sz="1800" spc="-20">
                <a:latin typeface="Arial"/>
                <a:cs typeface="Arial"/>
              </a:rPr>
              <a:t>people, 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delivered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by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qualified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counselling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therapists.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Arial"/>
              <a:cs typeface="Arial"/>
            </a:endParaRPr>
          </a:p>
          <a:p>
            <a:pPr marL="12700" marR="2261235">
              <a:lnSpc>
                <a:spcPct val="104700"/>
              </a:lnSpc>
            </a:pPr>
            <a:r>
              <a:rPr sz="1800" spc="-10">
                <a:latin typeface="Arial"/>
                <a:cs typeface="Arial"/>
              </a:rPr>
              <a:t>For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more</a:t>
            </a:r>
            <a:r>
              <a:rPr sz="1800" spc="-20">
                <a:latin typeface="Arial"/>
                <a:cs typeface="Arial"/>
              </a:rPr>
              <a:t> information,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please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visit: 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u="sng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https://inspiritedminds.org.uk/nhs </a:t>
            </a:r>
            <a:r>
              <a:rPr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sng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https://www.lateefproject.org/get-support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6757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Counselling</a:t>
            </a:r>
            <a:r>
              <a:rPr spc="-20"/>
              <a:t> </a:t>
            </a:r>
            <a:r>
              <a:rPr spc="-5"/>
              <a:t>and</a:t>
            </a:r>
            <a:r>
              <a:rPr spc="-50"/>
              <a:t> </a:t>
            </a:r>
            <a:r>
              <a:rPr spc="-5"/>
              <a:t>talking</a:t>
            </a:r>
            <a:r>
              <a:rPr spc="-30"/>
              <a:t> </a:t>
            </a:r>
            <a:r>
              <a:t>therapies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0" y="2552798"/>
            <a:ext cx="3276600" cy="24011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6542" y="6163780"/>
            <a:ext cx="10954385" cy="5480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0"/>
              </a:spcBef>
            </a:pPr>
            <a:r>
              <a:rPr sz="1800" b="1">
                <a:latin typeface="Arial"/>
                <a:cs typeface="Arial"/>
                <a:hlinkClick r:id="rId5"/>
              </a:rPr>
              <a:t>Find</a:t>
            </a:r>
            <a:r>
              <a:rPr sz="1800" b="1" spc="55">
                <a:latin typeface="Arial"/>
                <a:cs typeface="Arial"/>
                <a:hlinkClick r:id="rId5"/>
              </a:rPr>
              <a:t> </a:t>
            </a:r>
            <a:r>
              <a:rPr sz="1800" b="1">
                <a:latin typeface="Arial"/>
                <a:cs typeface="Arial"/>
                <a:hlinkClick r:id="rId5"/>
              </a:rPr>
              <a:t>out</a:t>
            </a:r>
            <a:r>
              <a:rPr sz="1800" b="1" spc="65">
                <a:latin typeface="Arial"/>
                <a:cs typeface="Arial"/>
                <a:hlinkClick r:id="rId5"/>
              </a:rPr>
              <a:t> </a:t>
            </a:r>
            <a:r>
              <a:rPr sz="1800" b="1" spc="-5">
                <a:latin typeface="Arial"/>
                <a:cs typeface="Arial"/>
                <a:hlinkClick r:id="rId5"/>
              </a:rPr>
              <a:t>more:</a:t>
            </a:r>
            <a:r>
              <a:rPr sz="1800" b="1" spc="90">
                <a:latin typeface="Arial"/>
                <a:cs typeface="Arial"/>
                <a:hlinkClick r:id="rId5"/>
              </a:rPr>
              <a:t> 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5"/>
              </a:rPr>
              <a:t>https://www.england.nhs.uk/supporting-our-nhs-people/support-now/support-for-our-diverse- </a:t>
            </a:r>
            <a:r>
              <a:rPr sz="1800" spc="-484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1800" u="sng" spc="-5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5"/>
              </a:rPr>
              <a:t>colleagues/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60" y="558546"/>
            <a:ext cx="4952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Wellbeing</a:t>
            </a:r>
            <a:r>
              <a:rPr spc="-75"/>
              <a:t> </a:t>
            </a:r>
            <a:r>
              <a:rPr spc="-15"/>
              <a:t>conversations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35" y="1367790"/>
            <a:ext cx="8110855" cy="5244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marR="927100">
              <a:lnSpc>
                <a:spcPct val="100000"/>
              </a:lnSpc>
              <a:spcBef>
                <a:spcPts val="100"/>
              </a:spcBef>
            </a:pP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Resources</a:t>
            </a:r>
            <a:r>
              <a:rPr sz="2400" b="1" u="sng" spc="-3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to</a:t>
            </a:r>
            <a:r>
              <a:rPr sz="2400" b="1" u="sng" spc="-2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support</a:t>
            </a:r>
            <a:r>
              <a:rPr sz="2400" b="1" u="sng" spc="-6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1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you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when</a:t>
            </a:r>
            <a:r>
              <a:rPr sz="2400" b="1" u="sng" spc="-6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approaching</a:t>
            </a:r>
            <a:r>
              <a:rPr sz="2400" b="1" u="sng" spc="-5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and </a:t>
            </a:r>
            <a:r>
              <a:rPr sz="2400" b="1" spc="-655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holding</a:t>
            </a:r>
            <a:r>
              <a:rPr sz="2400" b="1" u="sng" spc="-5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a</a:t>
            </a:r>
            <a:r>
              <a:rPr sz="2400" b="1" u="sng" spc="-2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wellbeing</a:t>
            </a:r>
            <a:r>
              <a:rPr sz="2400" b="1" u="sng" spc="-60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b="1" u="sng" spc="-5">
                <a:solidFill>
                  <a:srgbClr val="0000FF"/>
                </a:solidFill>
                <a:uFill>
                  <a:solidFill>
                    <a:srgbClr val="4470C4"/>
                  </a:solidFill>
                </a:uFill>
                <a:latin typeface="Arial"/>
                <a:cs typeface="Arial"/>
                <a:hlinkClick r:id="rId2"/>
              </a:rPr>
              <a:t>conversation</a:t>
            </a:r>
            <a:endParaRPr sz="2400">
              <a:latin typeface="Arial"/>
              <a:cs typeface="Arial"/>
            </a:endParaRPr>
          </a:p>
          <a:p>
            <a:pPr marL="26670" marR="5080">
              <a:lnSpc>
                <a:spcPct val="99100"/>
              </a:lnSpc>
              <a:spcBef>
                <a:spcPts val="2205"/>
              </a:spcBef>
              <a:tabLst>
                <a:tab pos="1929764" algn="l"/>
              </a:tabLst>
            </a:pPr>
            <a:r>
              <a:rPr sz="1800" spc="-10">
                <a:latin typeface="Arial"/>
                <a:cs typeface="Arial"/>
              </a:rPr>
              <a:t>The</a:t>
            </a:r>
            <a:r>
              <a:rPr sz="1800" spc="-20">
                <a:latin typeface="Arial"/>
                <a:cs typeface="Arial"/>
              </a:rPr>
              <a:t> wellbeing</a:t>
            </a:r>
            <a:r>
              <a:rPr sz="1800" spc="3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of</a:t>
            </a:r>
            <a:r>
              <a:rPr sz="1800" spc="-15">
                <a:latin typeface="Arial"/>
                <a:cs typeface="Arial"/>
              </a:rPr>
              <a:t> our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NHS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social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care </a:t>
            </a:r>
            <a:r>
              <a:rPr sz="1800" spc="-20">
                <a:latin typeface="Arial"/>
                <a:cs typeface="Arial"/>
              </a:rPr>
              <a:t>colleagues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can </a:t>
            </a:r>
            <a:r>
              <a:rPr sz="1800" spc="-10">
                <a:latin typeface="Arial"/>
                <a:cs typeface="Arial"/>
              </a:rPr>
              <a:t>be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affected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by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all kinds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of</a:t>
            </a:r>
            <a:r>
              <a:rPr sz="1800" spc="-15">
                <a:latin typeface="Arial"/>
                <a:cs typeface="Arial"/>
              </a:rPr>
              <a:t> factors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at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work.</a:t>
            </a:r>
            <a:r>
              <a:rPr lang="en-GB" sz="1800" spc="-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Workload,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35">
                <a:latin typeface="Arial"/>
                <a:cs typeface="Arial"/>
              </a:rPr>
              <a:t>capacity,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relationships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with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colleagues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the 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physical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working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environment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can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all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have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an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impact.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Likewise,</a:t>
            </a:r>
            <a:r>
              <a:rPr sz="1800" spc="4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factors outside 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work,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including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lack</a:t>
            </a:r>
            <a:r>
              <a:rPr sz="1800" spc="-10">
                <a:latin typeface="Arial"/>
                <a:cs typeface="Arial"/>
              </a:rPr>
              <a:t> of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sleep,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financial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worries,</a:t>
            </a:r>
            <a:r>
              <a:rPr sz="1800" spc="5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health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conditions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and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caring 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responsibilities,</a:t>
            </a:r>
            <a:r>
              <a:rPr sz="1800" spc="4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can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have </a:t>
            </a:r>
            <a:r>
              <a:rPr sz="1800" spc="-10">
                <a:latin typeface="Arial"/>
                <a:cs typeface="Arial"/>
              </a:rPr>
              <a:t>an</a:t>
            </a:r>
            <a:r>
              <a:rPr sz="1800" spc="-15">
                <a:latin typeface="Arial"/>
                <a:cs typeface="Arial"/>
              </a:rPr>
              <a:t> impact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–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especially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if</a:t>
            </a:r>
            <a:r>
              <a:rPr sz="1800" spc="-15">
                <a:latin typeface="Arial"/>
                <a:cs typeface="Arial"/>
              </a:rPr>
              <a:t> they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have </a:t>
            </a:r>
            <a:r>
              <a:rPr sz="1800" spc="-20">
                <a:latin typeface="Arial"/>
                <a:cs typeface="Arial"/>
              </a:rPr>
              <a:t>changed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35">
                <a:latin typeface="Arial"/>
                <a:cs typeface="Arial"/>
              </a:rPr>
              <a:t>recently.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marL="26670" marR="578485">
              <a:lnSpc>
                <a:spcPts val="2140"/>
              </a:lnSpc>
            </a:pPr>
            <a:r>
              <a:rPr sz="1800" spc="-10">
                <a:latin typeface="Arial"/>
                <a:cs typeface="Arial"/>
              </a:rPr>
              <a:t>The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NHS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People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Plan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encourages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us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to</a:t>
            </a:r>
            <a:r>
              <a:rPr sz="1800" spc="-20">
                <a:latin typeface="Arial"/>
                <a:cs typeface="Arial"/>
              </a:rPr>
              <a:t> hold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30">
                <a:latin typeface="Arial"/>
                <a:cs typeface="Arial"/>
              </a:rPr>
              <a:t>regular,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one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to</a:t>
            </a:r>
            <a:r>
              <a:rPr sz="1800" spc="-20">
                <a:latin typeface="Arial"/>
                <a:cs typeface="Arial"/>
              </a:rPr>
              <a:t> one,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wellbeing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conversations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with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our </a:t>
            </a:r>
            <a:r>
              <a:rPr sz="1800" spc="-20">
                <a:latin typeface="Arial"/>
                <a:cs typeface="Arial"/>
              </a:rPr>
              <a:t>colleagues.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Arial"/>
              <a:cs typeface="Arial"/>
            </a:endParaRPr>
          </a:p>
          <a:p>
            <a:pPr marL="26670" marR="383540">
              <a:lnSpc>
                <a:spcPts val="2140"/>
              </a:lnSpc>
            </a:pPr>
            <a:r>
              <a:rPr sz="1800" spc="-25">
                <a:latin typeface="Arial"/>
                <a:cs typeface="Arial"/>
              </a:rPr>
              <a:t>We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have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published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range</a:t>
            </a:r>
            <a:r>
              <a:rPr sz="180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of </a:t>
            </a:r>
            <a:r>
              <a:rPr sz="1800" spc="-20">
                <a:latin typeface="Arial"/>
                <a:cs typeface="Arial"/>
              </a:rPr>
              <a:t>resources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to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support</a:t>
            </a:r>
            <a:r>
              <a:rPr sz="1800" spc="1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15">
                <a:latin typeface="Arial"/>
                <a:cs typeface="Arial"/>
              </a:rPr>
              <a:t>in </a:t>
            </a:r>
            <a:r>
              <a:rPr sz="1800" spc="-20">
                <a:latin typeface="Arial"/>
                <a:cs typeface="Arial"/>
              </a:rPr>
              <a:t>having</a:t>
            </a:r>
            <a:r>
              <a:rPr sz="1800" spc="15">
                <a:latin typeface="Arial"/>
                <a:cs typeface="Arial"/>
              </a:rPr>
              <a:t> </a:t>
            </a:r>
            <a:r>
              <a:rPr sz="1800" spc="-5">
                <a:latin typeface="Arial"/>
                <a:cs typeface="Arial"/>
              </a:rPr>
              <a:t>a</a:t>
            </a:r>
            <a:r>
              <a:rPr sz="1800" spc="-1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wellbeing </a:t>
            </a:r>
            <a:r>
              <a:rPr sz="1800" spc="-484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conversation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with</a:t>
            </a:r>
            <a:r>
              <a:rPr sz="1800" spc="3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your</a:t>
            </a:r>
            <a:r>
              <a:rPr sz="1800" spc="2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colleagues.</a:t>
            </a:r>
            <a:r>
              <a:rPr sz="1800" spc="25">
                <a:latin typeface="Arial"/>
                <a:cs typeface="Arial"/>
              </a:rPr>
              <a:t> </a:t>
            </a:r>
            <a:r>
              <a:rPr sz="1800" b="1" spc="-15">
                <a:latin typeface="Arial"/>
                <a:cs typeface="Arial"/>
              </a:rPr>
              <a:t>These</a:t>
            </a:r>
            <a:r>
              <a:rPr sz="1800" b="1" spc="-5">
                <a:latin typeface="Arial"/>
                <a:cs typeface="Arial"/>
              </a:rPr>
              <a:t> </a:t>
            </a:r>
            <a:r>
              <a:rPr sz="1800" b="1" spc="-20">
                <a:latin typeface="Arial"/>
                <a:cs typeface="Arial"/>
              </a:rPr>
              <a:t>resources</a:t>
            </a:r>
            <a:r>
              <a:rPr sz="1800" b="1" spc="10">
                <a:latin typeface="Arial"/>
                <a:cs typeface="Arial"/>
              </a:rPr>
              <a:t> </a:t>
            </a:r>
            <a:r>
              <a:rPr sz="1800" b="1" spc="-20">
                <a:latin typeface="Arial"/>
                <a:cs typeface="Arial"/>
              </a:rPr>
              <a:t>include</a:t>
            </a:r>
            <a:r>
              <a:rPr sz="1800" b="1" spc="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a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20">
                <a:latin typeface="Arial"/>
                <a:cs typeface="Arial"/>
              </a:rPr>
              <a:t>guide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10">
                <a:latin typeface="Arial"/>
                <a:cs typeface="Arial"/>
              </a:rPr>
              <a:t>for</a:t>
            </a:r>
            <a:r>
              <a:rPr sz="1800" b="1" spc="-5">
                <a:latin typeface="Arial"/>
                <a:cs typeface="Arial"/>
              </a:rPr>
              <a:t> </a:t>
            </a:r>
            <a:r>
              <a:rPr sz="1800" b="1" spc="-20">
                <a:latin typeface="Arial"/>
                <a:cs typeface="Arial"/>
              </a:rPr>
              <a:t>line 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20">
                <a:latin typeface="Arial"/>
                <a:cs typeface="Arial"/>
              </a:rPr>
              <a:t>managers,</a:t>
            </a:r>
            <a:r>
              <a:rPr sz="1800" b="1" spc="20">
                <a:latin typeface="Arial"/>
                <a:cs typeface="Arial"/>
              </a:rPr>
              <a:t> </a:t>
            </a:r>
            <a:r>
              <a:rPr sz="1800" b="1" spc="-15">
                <a:latin typeface="Arial"/>
                <a:cs typeface="Arial"/>
              </a:rPr>
              <a:t>an</a:t>
            </a:r>
            <a:r>
              <a:rPr sz="1800" b="1" spc="-20">
                <a:latin typeface="Arial"/>
                <a:cs typeface="Arial"/>
              </a:rPr>
              <a:t> animation,</a:t>
            </a:r>
            <a:r>
              <a:rPr sz="1800" b="1" spc="35">
                <a:latin typeface="Arial"/>
                <a:cs typeface="Arial"/>
              </a:rPr>
              <a:t> </a:t>
            </a:r>
            <a:r>
              <a:rPr sz="1800" b="1" spc="-20">
                <a:latin typeface="Arial"/>
                <a:cs typeface="Arial"/>
              </a:rPr>
              <a:t>several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15">
                <a:latin typeface="Arial"/>
                <a:cs typeface="Arial"/>
              </a:rPr>
              <a:t>case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15">
                <a:latin typeface="Arial"/>
                <a:cs typeface="Arial"/>
              </a:rPr>
              <a:t>studies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15">
                <a:latin typeface="Arial"/>
                <a:cs typeface="Arial"/>
              </a:rPr>
              <a:t>and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a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20">
                <a:latin typeface="Arial"/>
                <a:cs typeface="Arial"/>
              </a:rPr>
              <a:t>staff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20">
                <a:latin typeface="Arial"/>
                <a:cs typeface="Arial"/>
              </a:rPr>
              <a:t>experience</a:t>
            </a:r>
            <a:r>
              <a:rPr sz="1800" b="1" spc="40">
                <a:latin typeface="Arial"/>
                <a:cs typeface="Arial"/>
              </a:rPr>
              <a:t> </a:t>
            </a:r>
            <a:r>
              <a:rPr sz="1800" b="1" spc="-20">
                <a:latin typeface="Arial"/>
                <a:cs typeface="Arial"/>
              </a:rPr>
              <a:t>video.</a:t>
            </a:r>
            <a:endParaRPr sz="1800" b="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>
                <a:latin typeface="Arial"/>
                <a:cs typeface="Arial"/>
              </a:rPr>
              <a:t>Find</a:t>
            </a:r>
            <a:r>
              <a:rPr sz="1800" b="1" spc="-5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out</a:t>
            </a:r>
            <a:r>
              <a:rPr sz="1800" b="1" spc="-3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more:</a:t>
            </a:r>
            <a:r>
              <a:rPr sz="1800" b="1" spc="-20">
                <a:latin typeface="Arial"/>
                <a:cs typeface="Arial"/>
              </a:rPr>
              <a:t> </a:t>
            </a:r>
            <a:r>
              <a:rPr sz="1800"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https://people.nhs.uk/projectm/wellbeing-conversations/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63000" y="1232916"/>
            <a:ext cx="2955290" cy="5253355"/>
            <a:chOff x="8763000" y="1232916"/>
            <a:chExt cx="2955290" cy="52533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7359" y="1232916"/>
              <a:ext cx="2360676" cy="27294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3000" y="3916680"/>
              <a:ext cx="2360676" cy="2569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3F4BE006F474287BE7D74E4449AB6" ma:contentTypeVersion="14" ma:contentTypeDescription="Create a new document." ma:contentTypeScope="" ma:versionID="48a6f5334bcf4b21255b7a2bd5b518d0">
  <xsd:schema xmlns:xsd="http://www.w3.org/2001/XMLSchema" xmlns:xs="http://www.w3.org/2001/XMLSchema" xmlns:p="http://schemas.microsoft.com/office/2006/metadata/properties" xmlns:ns1="http://schemas.microsoft.com/sharepoint/v3" xmlns:ns2="6c3fcc39-a2da-4de3-a66a-40813f724dd9" xmlns:ns3="c8974332-0770-434c-b9ee-d63703c10b2c" targetNamespace="http://schemas.microsoft.com/office/2006/metadata/properties" ma:root="true" ma:fieldsID="590c29e66a2cb9d6fcd843e9eb1ed185" ns1:_="" ns2:_="" ns3:_="">
    <xsd:import namespace="http://schemas.microsoft.com/sharepoint/v3"/>
    <xsd:import namespace="6c3fcc39-a2da-4de3-a66a-40813f724dd9"/>
    <xsd:import namespace="c8974332-0770-434c-b9ee-d63703c10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fcc39-a2da-4de3-a66a-40813f724d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74332-0770-434c-b9ee-d63703c10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CD9DD8-63C4-4B84-A6B1-DEB411F57FAC}">
  <ds:schemaRefs>
    <ds:schemaRef ds:uri="6c3fcc39-a2da-4de3-a66a-40813f724dd9"/>
    <ds:schemaRef ds:uri="c8974332-0770-434c-b9ee-d63703c10b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2D2C7E-D446-49E1-ACF7-B77DCC8720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4553E9-5CB0-4B5F-86B3-E6B4FF1DA406}">
  <ds:schemaRefs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c3fcc39-a2da-4de3-a66a-40813f724dd9"/>
    <ds:schemaRef ds:uri="http://schemas.microsoft.com/office/infopath/2007/PartnerControls"/>
    <ds:schemaRef ds:uri="http://purl.org/dc/terms/"/>
    <ds:schemaRef ds:uri="http://schemas.microsoft.com/office/2006/documentManagement/types"/>
    <ds:schemaRef ds:uri="c8974332-0770-434c-b9ee-d63703c10b2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3682</Words>
  <Application>Microsoft Office PowerPoint</Application>
  <PresentationFormat>Widescreen</PresentationFormat>
  <Paragraphs>279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Our offer to you</vt:lpstr>
      <vt:lpstr>Contents</vt:lpstr>
      <vt:lpstr>Support now</vt:lpstr>
      <vt:lpstr>Support now</vt:lpstr>
      <vt:lpstr>Counselling and talking therapies</vt:lpstr>
      <vt:lpstr>Counselling and talking therapies</vt:lpstr>
      <vt:lpstr>Counselling and talking therapies</vt:lpstr>
      <vt:lpstr>Wellbeing conversations</vt:lpstr>
      <vt:lpstr>Bespoke support for primary care colleagues</vt:lpstr>
      <vt:lpstr>Wellbeing apps</vt:lpstr>
      <vt:lpstr>Wellbeing apps</vt:lpstr>
      <vt:lpstr>Wellbeing apps</vt:lpstr>
      <vt:lpstr>Physical health and wellbeing offer</vt:lpstr>
      <vt:lpstr>Digital weight management programme</vt:lpstr>
      <vt:lpstr>Wellbeing resources</vt:lpstr>
      <vt:lpstr>Wellbeing resources</vt:lpstr>
      <vt:lpstr>Support for parents</vt:lpstr>
      <vt:lpstr>Staff mental health and wellbeing hubs</vt:lpstr>
      <vt:lpstr>Wellbeing resources</vt:lpstr>
      <vt:lpstr>Bespoke support for leaders</vt:lpstr>
      <vt:lpstr>Bespoke support for leaders</vt:lpstr>
      <vt:lpstr>Bespoke support for senior leaders</vt:lpstr>
      <vt:lpstr>Growing occupational health (OH)</vt:lpstr>
      <vt:lpstr>Coming soon</vt:lpstr>
      <vt:lpstr>Have your say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 Burford</dc:creator>
  <cp:lastModifiedBy>Jade Maloney</cp:lastModifiedBy>
  <cp:revision>8</cp:revision>
  <dcterms:created xsi:type="dcterms:W3CDTF">2021-07-02T13:19:31Z</dcterms:created>
  <dcterms:modified xsi:type="dcterms:W3CDTF">2021-08-08T15:39:44Z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2021-07-02T00:00:00Z</vt:filetime>
  </property>
  <property fmtid="{D5CDD505-2E9C-101B-9397-08002B2CF9AE}" pid="5" name="ContentTypeId">
    <vt:lpwstr>0x0101004053F4BE006F474287BE7D74E4449AB6</vt:lpwstr>
  </property>
</Properties>
</file>